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2" r:id="rId4"/>
    <p:sldMasterId id="2147483952" r:id="rId5"/>
    <p:sldMasterId id="2147483971" r:id="rId6"/>
  </p:sldMasterIdLst>
  <p:notesMasterIdLst>
    <p:notesMasterId r:id="rId25"/>
  </p:notesMasterIdLst>
  <p:handoutMasterIdLst>
    <p:handoutMasterId r:id="rId26"/>
  </p:handoutMasterIdLst>
  <p:sldIdLst>
    <p:sldId id="497" r:id="rId7"/>
    <p:sldId id="632" r:id="rId8"/>
    <p:sldId id="698" r:id="rId9"/>
    <p:sldId id="700" r:id="rId10"/>
    <p:sldId id="701" r:id="rId11"/>
    <p:sldId id="702" r:id="rId12"/>
    <p:sldId id="703" r:id="rId13"/>
    <p:sldId id="704" r:id="rId14"/>
    <p:sldId id="705" r:id="rId15"/>
    <p:sldId id="709" r:id="rId16"/>
    <p:sldId id="712" r:id="rId17"/>
    <p:sldId id="706" r:id="rId18"/>
    <p:sldId id="707" r:id="rId19"/>
    <p:sldId id="708" r:id="rId20"/>
    <p:sldId id="710" r:id="rId21"/>
    <p:sldId id="711" r:id="rId22"/>
    <p:sldId id="467" r:id="rId23"/>
    <p:sldId id="713" r:id="rId2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020">
          <p15:clr>
            <a:srgbClr val="A4A3A4"/>
          </p15:clr>
        </p15:guide>
        <p15:guide id="2" pos="332">
          <p15:clr>
            <a:srgbClr val="A4A3A4"/>
          </p15:clr>
        </p15:guide>
      </p15:sldGuideLst>
    </p:ext>
    <p:ext uri="{2D200454-40CA-4A62-9FC3-DE9A4176ACB9}">
      <p15:notesGuideLst xmlns:p15="http://schemas.microsoft.com/office/powerpoint/2012/main" xmlns="">
        <p15:guide id="1" orient="horz" pos="2592">
          <p15:clr>
            <a:srgbClr val="A4A3A4"/>
          </p15:clr>
        </p15:guide>
        <p15:guide id="2" orient="horz" pos="5542">
          <p15:clr>
            <a:srgbClr val="A4A3A4"/>
          </p15:clr>
        </p15:guide>
        <p15:guide id="3" orient="horz" pos="5777">
          <p15:clr>
            <a:srgbClr val="A4A3A4"/>
          </p15:clr>
        </p15:guide>
        <p15:guide id="4" pos="286">
          <p15:clr>
            <a:srgbClr val="A4A3A4"/>
          </p15:clr>
        </p15:guide>
        <p15:guide id="5" pos="403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andra Schnoes" initials="AS" lastIdx="1" clrIdx="0"/>
  <p:cmAuthor id="1" name="Thi Nguyen" initials="" lastIdx="1" clrIdx="1"/>
  <p:cmAuthor id="2" name="Thi Nguyen" initials="TN"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9AE"/>
    <a:srgbClr val="7F5080"/>
    <a:srgbClr val="3333CC"/>
    <a:srgbClr val="000000"/>
    <a:srgbClr val="F48024"/>
    <a:srgbClr val="90BD31"/>
    <a:srgbClr val="18A3AC"/>
    <a:srgbClr val="178CCB"/>
    <a:srgbClr val="EC1848"/>
    <a:srgbClr val="052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559" autoAdjust="0"/>
    <p:restoredTop sz="69833" autoAdjust="0"/>
  </p:normalViewPr>
  <p:slideViewPr>
    <p:cSldViewPr snapToGrid="0" showGuides="1">
      <p:cViewPr varScale="1">
        <p:scale>
          <a:sx n="72" d="100"/>
          <a:sy n="72" d="100"/>
        </p:scale>
        <p:origin x="-888" y="-104"/>
      </p:cViewPr>
      <p:guideLst>
        <p:guide orient="horz" pos="3020"/>
        <p:guide pos="332"/>
      </p:guideLst>
    </p:cSldViewPr>
  </p:slideViewPr>
  <p:outlineViewPr>
    <p:cViewPr>
      <p:scale>
        <a:sx n="33" d="100"/>
        <a:sy n="33" d="100"/>
      </p:scale>
      <p:origin x="16" y="25472"/>
    </p:cViewPr>
  </p:outlineViewPr>
  <p:notesTextViewPr>
    <p:cViewPr>
      <p:scale>
        <a:sx n="75" d="100"/>
        <a:sy n="75" d="100"/>
      </p:scale>
      <p:origin x="0" y="0"/>
    </p:cViewPr>
  </p:notesTextViewPr>
  <p:sorterViewPr>
    <p:cViewPr>
      <p:scale>
        <a:sx n="75" d="100"/>
        <a:sy n="75" d="100"/>
      </p:scale>
      <p:origin x="0" y="0"/>
    </p:cViewPr>
  </p:sorterViewPr>
  <p:notesViewPr>
    <p:cSldViewPr snapToGrid="0">
      <p:cViewPr varScale="1">
        <p:scale>
          <a:sx n="70" d="100"/>
          <a:sy n="70" d="100"/>
        </p:scale>
        <p:origin x="-3450" y="-114"/>
      </p:cViewPr>
      <p:guideLst>
        <p:guide orient="horz" pos="2592"/>
        <p:guide orient="horz" pos="5542"/>
        <p:guide orient="horz" pos="5777"/>
        <p:guide pos="286"/>
        <p:guide pos="4033"/>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8.emf"/></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Header Placeholder 1"/>
          <p:cNvSpPr>
            <a:spLocks noGrp="1"/>
          </p:cNvSpPr>
          <p:nvPr>
            <p:ph type="hdr" sz="quarter"/>
          </p:nvPr>
        </p:nvSpPr>
        <p:spPr>
          <a:xfrm>
            <a:off x="2220616" y="8863084"/>
            <a:ext cx="2664646" cy="137851"/>
          </a:xfrm>
          <a:prstGeom prst="rect">
            <a:avLst/>
          </a:prstGeom>
        </p:spPr>
        <p:txBody>
          <a:bodyPr vert="horz" wrap="square" lIns="0" tIns="0" rIns="0" bIns="0" rtlCol="0" anchor="t" anchorCtr="0"/>
          <a:lstStyle>
            <a:lvl1pPr algn="l">
              <a:defRPr sz="800"/>
            </a:lvl1pPr>
          </a:lstStyle>
          <a:p>
            <a:pPr>
              <a:lnSpc>
                <a:spcPct val="95000"/>
              </a:lnSpc>
            </a:pPr>
            <a:r>
              <a:rPr lang="en-US" dirty="0" smtClean="0">
                <a:latin typeface="Arial" pitchFamily="34" charset="0"/>
                <a:cs typeface="Arial" pitchFamily="34" charset="0"/>
              </a:rPr>
              <a:t>[ADD PRESENTATION TITLE: INSERT TAB &gt; HEADER &amp; FOOTER &gt; NOTES AND HANDOUTS]</a:t>
            </a:r>
          </a:p>
        </p:txBody>
      </p:sp>
      <p:sp>
        <p:nvSpPr>
          <p:cNvPr id="7" name="Date Placeholder 2"/>
          <p:cNvSpPr>
            <a:spLocks noGrp="1"/>
          </p:cNvSpPr>
          <p:nvPr>
            <p:ph type="dt" idx="1"/>
          </p:nvPr>
        </p:nvSpPr>
        <p:spPr>
          <a:xfrm>
            <a:off x="1199311" y="8856576"/>
            <a:ext cx="880135" cy="146304"/>
          </a:xfrm>
          <a:prstGeom prst="rect">
            <a:avLst/>
          </a:prstGeom>
        </p:spPr>
        <p:txBody>
          <a:bodyPr vert="horz" lIns="0" tIns="0" rIns="0" bIns="0" rtlCol="0"/>
          <a:lstStyle>
            <a:lvl1pPr algn="r">
              <a:defRPr sz="800"/>
            </a:lvl1pPr>
          </a:lstStyle>
          <a:p>
            <a:pPr algn="l"/>
            <a:fld id="{9535A4AE-AB74-4BDA-B84A-019528CC2B4D}" type="datetimeFigureOut">
              <a:rPr lang="en-US" smtClean="0">
                <a:latin typeface="Arial" pitchFamily="34" charset="0"/>
                <a:cs typeface="Arial" pitchFamily="34" charset="0"/>
              </a:rPr>
              <a:pPr algn="l"/>
              <a:t>11/28/17</a:t>
            </a:fld>
            <a:endParaRPr lang="en-US" dirty="0">
              <a:latin typeface="Arial" pitchFamily="34" charset="0"/>
              <a:cs typeface="Arial" pitchFamily="34" charset="0"/>
            </a:endParaRPr>
          </a:p>
        </p:txBody>
      </p:sp>
      <p:cxnSp>
        <p:nvCxnSpPr>
          <p:cNvPr id="44" name="Straight Connector 43"/>
          <p:cNvCxnSpPr/>
          <p:nvPr/>
        </p:nvCxnSpPr>
        <p:spPr>
          <a:xfrm>
            <a:off x="455585" y="8795705"/>
            <a:ext cx="5943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Slide Number Placeholder 6"/>
          <p:cNvSpPr>
            <a:spLocks noGrp="1"/>
          </p:cNvSpPr>
          <p:nvPr>
            <p:ph type="sldNum" sz="quarter" idx="3"/>
          </p:nvPr>
        </p:nvSpPr>
        <p:spPr>
          <a:xfrm>
            <a:off x="441507" y="8857103"/>
            <a:ext cx="554100" cy="105317"/>
          </a:xfrm>
          <a:prstGeom prst="rect">
            <a:avLst/>
          </a:prstGeom>
        </p:spPr>
        <p:txBody>
          <a:bodyPr vert="horz" wrap="square" lIns="0" tIns="0" rIns="0" bIns="0" rtlCol="0" anchor="b" anchorCtr="0"/>
          <a:lstStyle>
            <a:lvl1pPr marL="0" algn="l" defTabSz="914400" rtl="0" eaLnBrk="1" latinLnBrk="0" hangingPunct="1">
              <a:defRPr lang="en-US" sz="800" kern="1200" smtClean="0">
                <a:solidFill>
                  <a:schemeClr val="tx1"/>
                </a:solidFill>
                <a:latin typeface="+mn-lt"/>
                <a:ea typeface="+mn-ea"/>
                <a:cs typeface="+mn-cs"/>
              </a:defRPr>
            </a:lvl1pPr>
          </a:lstStyle>
          <a:p>
            <a:fld id="{111E5896-917A-4035-A860-408E1EC3CD51}" type="slidenum">
              <a:rPr lang="en-US">
                <a:latin typeface="Arial" pitchFamily="34" charset="0"/>
                <a:cs typeface="Arial" pitchFamily="34" charset="0"/>
              </a:rPr>
              <a:pPr/>
              <a:t>‹#›</a:t>
            </a:fld>
            <a:endParaRPr lang="en-US" dirty="0">
              <a:latin typeface="Arial" pitchFamily="34" charset="0"/>
              <a:cs typeface="Arial" pitchFamily="34" charset="0"/>
            </a:endParaRPr>
          </a:p>
        </p:txBody>
      </p:sp>
      <p:pic>
        <p:nvPicPr>
          <p:cNvPr id="20"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02406" y="8866372"/>
            <a:ext cx="599982" cy="29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32942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8.emf"/></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88028" y="399934"/>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441268" y="4080297"/>
            <a:ext cx="5961120" cy="448056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1" name="Header Placeholder 1"/>
          <p:cNvSpPr>
            <a:spLocks noGrp="1"/>
          </p:cNvSpPr>
          <p:nvPr>
            <p:ph type="hdr" sz="quarter"/>
          </p:nvPr>
        </p:nvSpPr>
        <p:spPr>
          <a:xfrm>
            <a:off x="2227340" y="8863084"/>
            <a:ext cx="2664646" cy="137851"/>
          </a:xfrm>
          <a:prstGeom prst="rect">
            <a:avLst/>
          </a:prstGeom>
        </p:spPr>
        <p:txBody>
          <a:bodyPr vert="horz" wrap="square" lIns="0" tIns="0" rIns="0" bIns="0" rtlCol="0" anchor="t" anchorCtr="0"/>
          <a:lstStyle>
            <a:lvl1pPr algn="l">
              <a:defRPr sz="800" i="0"/>
            </a:lvl1pPr>
          </a:lstStyle>
          <a:p>
            <a:pPr>
              <a:lnSpc>
                <a:spcPct val="95000"/>
              </a:lnSpc>
            </a:pPr>
            <a:r>
              <a:rPr lang="en-US" smtClean="0">
                <a:latin typeface="Arial" pitchFamily="34" charset="0"/>
                <a:cs typeface="Arial" pitchFamily="34" charset="0"/>
              </a:rPr>
              <a:t>[ADD PRESENTATION TITLE: INSERT TAB &gt; HEADER &amp; FOOTER &gt; NOTES AND HANDOUTS]</a:t>
            </a:r>
            <a:endParaRPr lang="en-US" dirty="0" smtClean="0">
              <a:latin typeface="Arial" pitchFamily="34" charset="0"/>
              <a:cs typeface="Arial" pitchFamily="34" charset="0"/>
            </a:endParaRPr>
          </a:p>
        </p:txBody>
      </p:sp>
      <p:sp>
        <p:nvSpPr>
          <p:cNvPr id="12" name="Date Placeholder 2"/>
          <p:cNvSpPr>
            <a:spLocks noGrp="1"/>
          </p:cNvSpPr>
          <p:nvPr>
            <p:ph type="dt" idx="1"/>
          </p:nvPr>
        </p:nvSpPr>
        <p:spPr>
          <a:xfrm>
            <a:off x="1206035" y="8856576"/>
            <a:ext cx="880135" cy="146304"/>
          </a:xfrm>
          <a:prstGeom prst="rect">
            <a:avLst/>
          </a:prstGeom>
        </p:spPr>
        <p:txBody>
          <a:bodyPr vert="horz" lIns="0" tIns="0" rIns="0" bIns="0" rtlCol="0"/>
          <a:lstStyle>
            <a:lvl1pPr algn="r">
              <a:defRPr sz="800" i="0"/>
            </a:lvl1pPr>
          </a:lstStyle>
          <a:p>
            <a:pPr algn="l"/>
            <a:fld id="{9535A4AE-AB74-4BDA-B84A-019528CC2B4D}" type="datetimeFigureOut">
              <a:rPr lang="en-US" smtClean="0">
                <a:latin typeface="Arial" pitchFamily="34" charset="0"/>
                <a:cs typeface="Arial" pitchFamily="34" charset="0"/>
              </a:rPr>
              <a:pPr algn="l"/>
              <a:t>11/28/17</a:t>
            </a:fld>
            <a:endParaRPr lang="en-US" dirty="0">
              <a:latin typeface="Arial" pitchFamily="34" charset="0"/>
              <a:cs typeface="Arial" pitchFamily="34" charset="0"/>
            </a:endParaRPr>
          </a:p>
        </p:txBody>
      </p:sp>
      <p:sp>
        <p:nvSpPr>
          <p:cNvPr id="28" name="Slide Number Placeholder 6"/>
          <p:cNvSpPr>
            <a:spLocks noGrp="1"/>
          </p:cNvSpPr>
          <p:nvPr>
            <p:ph type="sldNum" sz="quarter" idx="5"/>
          </p:nvPr>
        </p:nvSpPr>
        <p:spPr>
          <a:xfrm>
            <a:off x="448231" y="8857103"/>
            <a:ext cx="554100" cy="105317"/>
          </a:xfrm>
          <a:prstGeom prst="rect">
            <a:avLst/>
          </a:prstGeom>
        </p:spPr>
        <p:txBody>
          <a:bodyPr vert="horz" wrap="square" lIns="0" tIns="0" rIns="0" bIns="0" rtlCol="0" anchor="b" anchorCtr="0"/>
          <a:lstStyle>
            <a:lvl1pPr marL="0" algn="l" defTabSz="914400" rtl="0" eaLnBrk="1" latinLnBrk="0" hangingPunct="1">
              <a:defRPr lang="en-US" sz="800" i="0" kern="1200" smtClean="0">
                <a:solidFill>
                  <a:schemeClr val="tx1"/>
                </a:solidFill>
                <a:latin typeface="+mn-lt"/>
                <a:ea typeface="+mn-ea"/>
                <a:cs typeface="+mn-cs"/>
              </a:defRPr>
            </a:lvl1pPr>
          </a:lstStyle>
          <a:p>
            <a:fld id="{111E5896-917A-4035-A860-408E1EC3CD51}" type="slidenum">
              <a:rPr lang="en-US" smtClean="0">
                <a:latin typeface="Arial" pitchFamily="34" charset="0"/>
                <a:cs typeface="Arial" pitchFamily="34" charset="0"/>
              </a:rPr>
              <a:pPr/>
              <a:t>‹#›</a:t>
            </a:fld>
            <a:endParaRPr lang="en-US" dirty="0">
              <a:latin typeface="Arial" pitchFamily="34" charset="0"/>
              <a:cs typeface="Arial" pitchFamily="34" charset="0"/>
            </a:endParaRPr>
          </a:p>
        </p:txBody>
      </p:sp>
      <p:cxnSp>
        <p:nvCxnSpPr>
          <p:cNvPr id="29" name="Straight Connector 28"/>
          <p:cNvCxnSpPr/>
          <p:nvPr/>
        </p:nvCxnSpPr>
        <p:spPr>
          <a:xfrm>
            <a:off x="455585" y="8795705"/>
            <a:ext cx="5943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406" y="8866372"/>
            <a:ext cx="599982" cy="29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748310"/>
      </p:ext>
    </p:extLst>
  </p:cSld>
  <p:clrMap bg1="lt1" tx1="dk1" bg2="lt2" tx2="dk2" accent1="accent1" accent2="accent2" accent3="accent3" accent4="accent4" accent5="accent5" accent6="accent6" hlink="hlink" folHlink="folHlink"/>
  <p:hf/>
  <p:notesStyle>
    <a:lvl1pPr marL="114300" indent="-114300" algn="l" defTabSz="914400" rtl="0" eaLnBrk="1" latinLnBrk="0" hangingPunct="1">
      <a:spcBef>
        <a:spcPts val="800"/>
      </a:spcBef>
      <a:buFont typeface="Arial" pitchFamily="34" charset="0"/>
      <a:buChar char="•"/>
      <a:defRPr sz="1200" kern="1200">
        <a:solidFill>
          <a:schemeClr val="tx1"/>
        </a:solidFill>
        <a:latin typeface="Arial" pitchFamily="34" charset="0"/>
        <a:ea typeface="+mn-ea"/>
        <a:cs typeface="Arial" pitchFamily="34" charset="0"/>
      </a:defRPr>
    </a:lvl1pPr>
    <a:lvl2pPr marL="285750" indent="-112713" algn="l" defTabSz="914400" rtl="0" eaLnBrk="1" latinLnBrk="0" hangingPunct="1">
      <a:spcBef>
        <a:spcPts val="200"/>
      </a:spcBef>
      <a:buFont typeface="Arial" pitchFamily="34" charset="0"/>
      <a:buChar char="•"/>
      <a:defRPr sz="1100" kern="1200">
        <a:solidFill>
          <a:schemeClr val="tx1"/>
        </a:solidFill>
        <a:latin typeface="Arial" pitchFamily="34" charset="0"/>
        <a:ea typeface="+mn-ea"/>
        <a:cs typeface="Arial" pitchFamily="34" charset="0"/>
      </a:defRPr>
    </a:lvl2pPr>
    <a:lvl3pPr marL="403225" indent="-117475" algn="l" defTabSz="914400" rtl="0" eaLnBrk="1" latinLnBrk="0" hangingPunct="1">
      <a:spcBef>
        <a:spcPts val="200"/>
      </a:spcBef>
      <a:buFont typeface="Arial" pitchFamily="34" charset="0"/>
      <a:buChar char="•"/>
      <a:defRPr sz="1050" kern="1200">
        <a:solidFill>
          <a:schemeClr val="tx1"/>
        </a:solidFill>
        <a:latin typeface="Arial" pitchFamily="34" charset="0"/>
        <a:ea typeface="+mn-ea"/>
        <a:cs typeface="Arial" pitchFamily="34" charset="0"/>
      </a:defRPr>
    </a:lvl3pPr>
    <a:lvl4pPr marL="569913" indent="-112713" algn="l" defTabSz="914400" rtl="0" eaLnBrk="1" latinLnBrk="0" hangingPunct="1">
      <a:spcBef>
        <a:spcPts val="200"/>
      </a:spcBef>
      <a:buFont typeface="Arial" pitchFamily="34" charset="0"/>
      <a:buChar char="•"/>
      <a:defRPr sz="1050" kern="1200">
        <a:solidFill>
          <a:schemeClr val="tx1"/>
        </a:solidFill>
        <a:latin typeface="Arial" pitchFamily="34" charset="0"/>
        <a:ea typeface="+mn-ea"/>
        <a:cs typeface="Arial" pitchFamily="34" charset="0"/>
      </a:defRPr>
    </a:lvl4pPr>
    <a:lvl5pPr marL="457200" indent="114300" algn="l" defTabSz="914400" rtl="0" eaLnBrk="1" latinLnBrk="0" hangingPunct="1">
      <a:buFont typeface="Arial" pitchFamily="34" charset="0"/>
      <a:buChar char="•"/>
      <a:defRPr sz="105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pitchFamily="34" charset="0"/>
                <a:ea typeface="+mn-ea"/>
                <a:cs typeface="Arial" pitchFamily="34" charset="0"/>
              </a:rPr>
              <a:t>Hello everyone and welcome!</a:t>
            </a:r>
            <a:r>
              <a:rPr lang="en-US" sz="1200" kern="1200" baseline="0" dirty="0" smtClean="0">
                <a:solidFill>
                  <a:schemeClr val="tx1"/>
                </a:solidFill>
                <a:latin typeface="Arial" pitchFamily="34" charset="0"/>
                <a:ea typeface="+mn-ea"/>
                <a:cs typeface="Arial" pitchFamily="34" charset="0"/>
              </a:rPr>
              <a:t> My</a:t>
            </a:r>
            <a:r>
              <a:rPr lang="en-US" sz="1200" kern="1200" dirty="0" smtClean="0">
                <a:solidFill>
                  <a:schemeClr val="tx1"/>
                </a:solidFill>
                <a:latin typeface="Arial" pitchFamily="34" charset="0"/>
                <a:ea typeface="+mn-ea"/>
                <a:cs typeface="Arial" pitchFamily="34" charset="0"/>
              </a:rPr>
              <a:t> name is Linet Mera. I’m a UCSF PhD Alumna, from the Tetrad program.</a:t>
            </a:r>
            <a:r>
              <a:rPr lang="en-US" sz="1200" kern="1200" baseline="0" dirty="0" smtClean="0">
                <a:solidFill>
                  <a:schemeClr val="tx1"/>
                </a:solidFill>
                <a:latin typeface="Arial" pitchFamily="34" charset="0"/>
                <a:ea typeface="+mn-ea"/>
                <a:cs typeface="Arial" pitchFamily="34" charset="0"/>
              </a:rPr>
              <a:t> I started working on this project as </a:t>
            </a:r>
            <a:r>
              <a:rPr lang="en-US" sz="1200" kern="1200" dirty="0" smtClean="0">
                <a:solidFill>
                  <a:schemeClr val="tx1"/>
                </a:solidFill>
                <a:latin typeface="Arial" pitchFamily="34" charset="0"/>
                <a:ea typeface="+mn-ea"/>
                <a:cs typeface="Arial" pitchFamily="34" charset="0"/>
              </a:rPr>
              <a:t>a PhD Consultant for UCSF’s OCPD and now work for Washington</a:t>
            </a:r>
            <a:r>
              <a:rPr lang="en-US" sz="1200" kern="1200" baseline="0" dirty="0" smtClean="0">
                <a:solidFill>
                  <a:schemeClr val="tx1"/>
                </a:solidFill>
                <a:latin typeface="Arial" pitchFamily="34" charset="0"/>
                <a:ea typeface="+mn-ea"/>
                <a:cs typeface="Arial" pitchFamily="34" charset="0"/>
              </a:rPr>
              <a:t> University in St. Louis Graduate School</a:t>
            </a:r>
            <a:r>
              <a:rPr lang="en-US" sz="1200" kern="1200" dirty="0" smtClean="0">
                <a:solidFill>
                  <a:schemeClr val="tx1"/>
                </a:solidFill>
                <a:latin typeface="Arial" pitchFamily="34" charset="0"/>
                <a:ea typeface="+mn-ea"/>
                <a:cs typeface="Arial" pitchFamily="34" charset="0"/>
              </a:rPr>
              <a:t>.</a:t>
            </a:r>
          </a:p>
          <a:p>
            <a:endParaRPr lang="en-US" sz="1200" kern="1200" dirty="0" smtClean="0">
              <a:solidFill>
                <a:schemeClr val="tx1"/>
              </a:solidFill>
              <a:latin typeface="Arial" pitchFamily="34" charset="0"/>
              <a:ea typeface="+mn-ea"/>
              <a:cs typeface="Arial" pitchFamily="34" charset="0"/>
            </a:endParaRPr>
          </a:p>
          <a:p>
            <a:r>
              <a:rPr lang="en-US" sz="1200" kern="1200" dirty="0" smtClean="0">
                <a:solidFill>
                  <a:schemeClr val="tx1"/>
                </a:solidFill>
                <a:latin typeface="Arial" pitchFamily="34" charset="0"/>
                <a:ea typeface="+mn-ea"/>
                <a:cs typeface="Arial" pitchFamily="34" charset="0"/>
              </a:rPr>
              <a:t>Thank you all so much</a:t>
            </a:r>
            <a:r>
              <a:rPr lang="en-US" sz="1200" kern="1200" baseline="0" dirty="0" smtClean="0">
                <a:solidFill>
                  <a:schemeClr val="tx1"/>
                </a:solidFill>
                <a:latin typeface="Arial" pitchFamily="34" charset="0"/>
                <a:ea typeface="+mn-ea"/>
                <a:cs typeface="Arial" pitchFamily="34" charset="0"/>
              </a:rPr>
              <a:t> for</a:t>
            </a:r>
            <a:r>
              <a:rPr lang="en-US" sz="1200" kern="1200" dirty="0" smtClean="0">
                <a:solidFill>
                  <a:schemeClr val="tx1"/>
                </a:solidFill>
                <a:latin typeface="Arial" pitchFamily="34" charset="0"/>
                <a:ea typeface="+mn-ea"/>
                <a:cs typeface="Arial" pitchFamily="34" charset="0"/>
              </a:rPr>
              <a:t> being here, you are super important for the success of this project and we are excited to hear your thoughts and comments.</a:t>
            </a:r>
          </a:p>
          <a:p>
            <a:endParaRPr lang="en-US" sz="1200" kern="1200" baseline="0" dirty="0" smtClean="0">
              <a:solidFill>
                <a:schemeClr val="tx1"/>
              </a:solidFill>
              <a:latin typeface="Arial" pitchFamily="34" charset="0"/>
              <a:ea typeface="+mn-ea"/>
              <a:cs typeface="Arial" pitchFamily="34" charset="0"/>
            </a:endParaRPr>
          </a:p>
          <a:p>
            <a:r>
              <a:rPr lang="en-US" sz="1200" kern="1200" baseline="0" dirty="0" smtClean="0">
                <a:solidFill>
                  <a:schemeClr val="tx1"/>
                </a:solidFill>
                <a:latin typeface="Arial" pitchFamily="34" charset="0"/>
                <a:ea typeface="+mn-ea"/>
                <a:cs typeface="Arial" pitchFamily="34" charset="0"/>
              </a:rPr>
              <a:t>If you haven’t done so already, please sign in</a:t>
            </a:r>
          </a:p>
          <a:p>
            <a:endParaRPr lang="en-US" sz="1200" kern="1200" dirty="0" smtClean="0">
              <a:solidFill>
                <a:schemeClr val="tx1"/>
              </a:solidFill>
              <a:latin typeface="Arial" pitchFamily="34" charset="0"/>
              <a:ea typeface="+mn-ea"/>
              <a:cs typeface="Arial" pitchFamily="34" charset="0"/>
            </a:endParaRPr>
          </a:p>
        </p:txBody>
      </p:sp>
      <p:sp>
        <p:nvSpPr>
          <p:cNvPr id="4" name="Header Placeholder 3"/>
          <p:cNvSpPr>
            <a:spLocks noGrp="1"/>
          </p:cNvSpPr>
          <p:nvPr>
            <p:ph type="hdr" sz="quarter" idx="10"/>
          </p:nvPr>
        </p:nvSpPr>
        <p:spPr/>
        <p:txBody>
          <a:bodyPr/>
          <a:lstStyle/>
          <a:p>
            <a:pPr>
              <a:lnSpc>
                <a:spcPct val="95000"/>
              </a:lnSpc>
            </a:pPr>
            <a:r>
              <a:rPr lang="en-US"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9535A4AE-AB74-4BDA-B84A-019528CC2B4D}" type="datetimeFigureOut">
              <a:rPr lang="en-US" smtClean="0">
                <a:latin typeface="Arial" pitchFamily="34" charset="0"/>
                <a:cs typeface="Arial" pitchFamily="34" charset="0"/>
              </a:rPr>
              <a:pPr algn="l"/>
              <a:t>11/28/17</a:t>
            </a:fld>
            <a:endParaRPr lang="en-US"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mtClean="0">
                <a:latin typeface="Arial" pitchFamily="34" charset="0"/>
                <a:cs typeface="Arial" pitchFamily="34" charset="0"/>
              </a:rPr>
              <a:pPr/>
              <a:t>1</a:t>
            </a:fld>
            <a:endParaRPr lang="en-US" dirty="0">
              <a:latin typeface="Arial" pitchFamily="34" charset="0"/>
              <a:cs typeface="Arial" pitchFamily="34" charset="0"/>
            </a:endParaRPr>
          </a:p>
        </p:txBody>
      </p:sp>
    </p:spTree>
    <p:extLst>
      <p:ext uri="{BB962C8B-B14F-4D97-AF65-F5344CB8AC3E}">
        <p14:creationId xmlns:p14="http://schemas.microsoft.com/office/powerpoint/2010/main" val="3570590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Font typeface="Arial" pitchFamily="34" charset="0"/>
              <a:buNone/>
              <a:tabLst/>
              <a:defRPr/>
            </a:pPr>
            <a:r>
              <a:rPr lang="en-US" baseline="0" dirty="0" smtClean="0"/>
              <a:t>In today’s session I’ll go over these three main topics and we’ll have time for questions. </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2</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What is INTER-SECT?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It stands for Interactive Simulation Exercises for Career Transitions</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2- The INTER-SECT workbook will provide true-to-life job simulation exercises to help prepare trainees for careers after academia.</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The core purpose of the workbook is to help graduate students and postdocs learn about a job through experiences.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4- And after completing a job simulation, we hope that YOU (grad students and postdocs) will be able to decide if you’d like to further pursue that career field, and whether you want to commit time and energy to find an internship or take additional training like a certification or courses.</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5- The project goal is to provide a library of job simulations that graduate students and postdocs around the US can access at any institution.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6- We are doing this by collaborating with faculty and career staff at other institutions across the nation.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7- All of this is possible through a grant from the Burroughs </a:t>
            </a:r>
            <a:r>
              <a:rPr lang="en-US" baseline="0" dirty="0" err="1" smtClean="0"/>
              <a:t>Wellcome</a:t>
            </a:r>
            <a:r>
              <a:rPr lang="en-US" baseline="0" dirty="0" smtClean="0"/>
              <a:t> Fund</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8- Okay, I underlined nationwide, let me tell you why that matters. The last resource that </a:t>
            </a:r>
            <a:r>
              <a:rPr lang="en-US" baseline="0" dirty="0" err="1" smtClean="0"/>
              <a:t>Thi</a:t>
            </a:r>
            <a:r>
              <a:rPr lang="en-US" baseline="0" dirty="0" smtClean="0"/>
              <a:t> (the founder and co-creator of this project) built for grad students was SO successful- it got picked up by Stanford, Harvard, Yale, Sloan Kettering, and UT South Western. Your input is going to impact hundreds maybe thousands of graduate students and postdocs!!</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called Business concepts for life scientists</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3</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Font typeface="Arial" pitchFamily="34" charset="0"/>
              <a:buNone/>
              <a:tabLst/>
              <a:defRPr/>
            </a:pPr>
            <a:r>
              <a:rPr lang="en-US" baseline="0" dirty="0" smtClean="0"/>
              <a:t>What is your role in the project?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Your role in the project is essentially user experience</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Complete a job simulation on a career that interests you</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2 -Complete a self-reflection sheet on the simulation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Conduct an informational interview with a professional in that field</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4- Provide us feedback on the experience as a whole</a:t>
            </a:r>
          </a:p>
          <a:p>
            <a:pPr marL="114300" marR="0" indent="-114300" algn="l" defTabSz="914400" rtl="0" eaLnBrk="1" fontAlgn="auto" latinLnBrk="0" hangingPunct="1">
              <a:lnSpc>
                <a:spcPct val="100000"/>
              </a:lnSpc>
              <a:spcBef>
                <a:spcPts val="800"/>
              </a:spcBef>
              <a:spcAft>
                <a:spcPts val="0"/>
              </a:spcAft>
              <a:buClrTx/>
              <a:buSzTx/>
              <a:tabLst/>
              <a:defRPr/>
            </a:pPr>
            <a:endParaRPr lang="en-US" baseline="0" dirty="0" smtClean="0"/>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For this round of beta testing, we have a specific timeline and schedule we need to meet in order for us to reach our expected completion date for the project.</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4</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Our project goal is to complete the first wave of beta testing by early February</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This translates into a week from today to the day when you complete the overall experience evaluation.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2- This can seem like a lot, but remember, the bulk of the time you spend on this experience will be the job simulation itself which we expect will take up to 6-8 hours to complete, in some cases just 3-4 hours. And you can tackle it this weekend!</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Plus nothing needs to be perfect, all we really want is just your impression on the experience.</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4- It’s okay if you can’t commit right now to a one week timeline, if you can get us the comments on clarity and time to completion in two weeks, it will be helpful to us!</a:t>
            </a:r>
          </a:p>
          <a:p>
            <a:pPr marL="0" marR="0" indent="0" algn="l" defTabSz="914400" rtl="0" eaLnBrk="1" fontAlgn="auto" latinLnBrk="0" hangingPunct="1">
              <a:lnSpc>
                <a:spcPct val="100000"/>
              </a:lnSpc>
              <a:spcBef>
                <a:spcPts val="800"/>
              </a:spcBef>
              <a:spcAft>
                <a:spcPts val="0"/>
              </a:spcAft>
              <a:buClrTx/>
              <a:buSzTx/>
              <a:buNone/>
              <a:tabLst/>
              <a:defRPr/>
            </a:pPr>
            <a:endParaRPr lang="en-US" baseline="0" dirty="0" smtClean="0"/>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So, with this timeline in mind, let’s take a look at what you’ll be working on</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5</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There are 4 straightforward, main documents you will use during the beta-testing. We’ll go into more detail into each one in the coming slides.</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r>
              <a:rPr lang="en-US" baseline="0" dirty="0" smtClean="0"/>
              <a:t>Job simulation </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r>
              <a:rPr lang="en-US" baseline="0" dirty="0" smtClean="0"/>
              <a:t>Self-Reflection sheet</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r>
              <a:rPr lang="en-US" baseline="0" dirty="0" smtClean="0"/>
              <a:t>Project SMART Goals </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r>
              <a:rPr lang="en-US" baseline="0" dirty="0" smtClean="0"/>
              <a:t>Informational Interview Guide </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r>
              <a:rPr lang="en-US" baseline="0" dirty="0" smtClean="0"/>
              <a:t>Evaluations</a:t>
            </a:r>
          </a:p>
          <a:p>
            <a:pPr marL="228600" marR="0" indent="-228600" algn="l" defTabSz="914400" rtl="0" eaLnBrk="1" fontAlgn="auto" latinLnBrk="0" hangingPunct="1">
              <a:lnSpc>
                <a:spcPct val="100000"/>
              </a:lnSpc>
              <a:spcBef>
                <a:spcPts val="800"/>
              </a:spcBef>
              <a:spcAft>
                <a:spcPts val="0"/>
              </a:spcAft>
              <a:buClrTx/>
              <a:buSzTx/>
              <a:buFont typeface="+mj-lt"/>
              <a:buAutoNum type="arabicPeriod"/>
              <a:tabLst/>
              <a:defRPr/>
            </a:pPr>
            <a:endParaRPr lang="en-US" baseline="0" dirty="0" smtClean="0"/>
          </a:p>
          <a:p>
            <a:pPr marL="0" marR="0" indent="0" algn="l" defTabSz="914400" rtl="0" eaLnBrk="1" fontAlgn="auto" latinLnBrk="0" hangingPunct="1">
              <a:lnSpc>
                <a:spcPct val="100000"/>
              </a:lnSpc>
              <a:spcBef>
                <a:spcPts val="800"/>
              </a:spcBef>
              <a:spcAft>
                <a:spcPts val="0"/>
              </a:spcAft>
              <a:buClrTx/>
              <a:buSzTx/>
              <a:buFont typeface="+mj-lt"/>
              <a:buNone/>
              <a:tabLst/>
              <a:defRPr/>
            </a:pPr>
            <a:r>
              <a:rPr lang="en-US" baseline="0" dirty="0" smtClean="0"/>
              <a:t>The asterisks are for the things that are mandatory to complete and send back to us.</a:t>
            </a:r>
          </a:p>
          <a:p>
            <a:pPr marL="0" marR="0" indent="0" algn="l" defTabSz="914400" rtl="0" eaLnBrk="1" fontAlgn="auto" latinLnBrk="0" hangingPunct="1">
              <a:lnSpc>
                <a:spcPct val="100000"/>
              </a:lnSpc>
              <a:spcBef>
                <a:spcPts val="800"/>
              </a:spcBef>
              <a:spcAft>
                <a:spcPts val="0"/>
              </a:spcAft>
              <a:buClrTx/>
              <a:buSzTx/>
              <a:buFont typeface="+mj-lt"/>
              <a:buNone/>
              <a:tabLst/>
              <a:defRPr/>
            </a:pPr>
            <a:r>
              <a:rPr lang="en-US" baseline="0" dirty="0" smtClean="0"/>
              <a:t>You’ll need to review all the documents before you get started on the simulation so you have an idea of what’s ahead of you.</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6</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The Job simulation will provide task details and you can download it from the website we’ll send to you today.</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This is what the website looks like on the left hand side and this is what a job simulation will look like on the right.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We designed the job simulation to be self-explanatory and contain all the info you need to complete the task. But if it’s not self-explanatory – that’s where we need your feedback.</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2- A simulation will contain directions for what type of deliverable, AKA what you need to complete when you’re done and resources for you to use if necessary.</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Everyone will send us their completed job simulation- Don’t worry it’s not homework! Nothing needs to be perfect, we just want to see how you tackled it and your feedback on it. We’ll anonymize your completed simulation to use as an example for other institutions and trainees.</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7</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The Self Reflection Sheet is a  Google sheet that you will fill out AFTER you complete the job simulation.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The goal of the self-reflection sheet is for you to be able to determine if you want to spend more time exploring this career. If the job simulation sparked curiosities you’d like to follow up on or if you’re no longer interested in the field.</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2- It is important, however that you become familiar with the self-reflection sheet BEFORE starting the simulation as it will guide you on what to keep in mind during the simulation.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To successfully complete the self-reflection sheet, you will broadly identify how the job simulation fit your skills and interest.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4- Keep in mind, that in the overall evaluation survey at the end of the testing we’ll also ask you for feedback about this sheet.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5- Content-wise we’ll ask things such as – were there questions that were hard to answer even after you completed the job simulation? What other questions arose as you completed the simulation that we should have included in the self-reflection sheet?</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6- Format-wise: Did you have enough space to write in your answers? Did you like the table format, for example.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This document is in a Google spreadsheet along with..</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8</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The Project SMART Goals</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1- If you don’t know what a SMART goal is, it’s explained in the document.</a:t>
            </a:r>
          </a:p>
          <a:p>
            <a:pPr marL="0" marR="0" indent="0" algn="l" defTabSz="914400" rtl="0" eaLnBrk="1" fontAlgn="auto" latinLnBrk="0" hangingPunct="1">
              <a:lnSpc>
                <a:spcPct val="100000"/>
              </a:lnSpc>
              <a:spcBef>
                <a:spcPts val="800"/>
              </a:spcBef>
              <a:spcAft>
                <a:spcPts val="0"/>
              </a:spcAft>
              <a:buClrTx/>
              <a:buSzTx/>
              <a:buFont typeface="Arial" pitchFamily="34" charset="0"/>
              <a:buNone/>
              <a:tabLst/>
              <a:defRPr/>
            </a:pPr>
            <a:r>
              <a:rPr lang="en-US" baseline="0" dirty="0" smtClean="0"/>
              <a:t>2- This document will help you keep track of the timeline and your deliverables.</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3- It’ll give you a suggested timeline that you can adjust as needed.</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Let’s go through the general tasks and timeline</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After today you’ll get a survey link that I’ll use to send you your job simulation components on Friday.</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You will have until the next day to get familiar with all the documents </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1 week from this Friday to complete the job simulation and self reflection sheet. At this point you’ll email the simulation to me and complete the first survey</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 Around the time you turn those in, you’ll also identify 2 professionals to contact for an informational interview (this is to increase your chances of getting an appointment with them)</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Then you’ll have an extra 2 weeks just for scheduling and carrying out the informational interview. Most of our trainees from the first round of beta testing were able to secure an informational interview in under 2 weeks so this should be plenty.</a:t>
            </a:r>
          </a:p>
          <a:p>
            <a:pPr marL="114300" marR="0" indent="-114300" algn="l" defTabSz="914400" rtl="0" eaLnBrk="1" fontAlgn="auto" latinLnBrk="0" hangingPunct="1">
              <a:lnSpc>
                <a:spcPct val="100000"/>
              </a:lnSpc>
              <a:spcBef>
                <a:spcPts val="800"/>
              </a:spcBef>
              <a:spcAft>
                <a:spcPts val="0"/>
              </a:spcAft>
              <a:buClrTx/>
              <a:buSzTx/>
              <a:buFontTx/>
              <a:buChar char="-"/>
              <a:tabLst/>
              <a:defRPr/>
            </a:pPr>
            <a:endParaRPr lang="en-US" baseline="0" dirty="0" smtClean="0"/>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9</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We know scheduling informational interviews can be tough, so when you get to the task I’ve highlighted here please check in with me to let me know how scheduling the informational interview is going. This is important because I’ll be able to offer extra support if you haven’t been able to pin down a professional by this point.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Lastly, once you’ve done the simulation, completed the self-reflection sheet, and interviewed a professional, you’ll complete an overall experience evaluation where you get to tell us what you think about the whole thing.</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-These are all necessary tasks but it is a suggested timeline. You could always get a jump start on trying to schedule an informational interview by emailing professionals before you complete the job simulation.</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If you have any questions throughout the process, just shoot me an email. </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10</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We know scheduling informational interviews can be tough, so we’ve also created a task I’ve highlighted here where you check in with me to let me know how scheduling the informational interview is going. This is important because I’ll be able to offer extra support if you haven’t been able to pin down a professional by this point. </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Lastly, once you’ve done the simulation, completed the self-reflection sheet, and interviewed a professional, you’ll complete an overall experience evaluation where you get to tell us what you think about the whole thing.</a:t>
            </a:r>
          </a:p>
          <a:p>
            <a:pPr marL="114300" marR="0" indent="-114300" algn="l" defTabSz="914400" rtl="0" eaLnBrk="1" fontAlgn="auto" latinLnBrk="0" hangingPunct="1">
              <a:lnSpc>
                <a:spcPct val="100000"/>
              </a:lnSpc>
              <a:spcBef>
                <a:spcPts val="800"/>
              </a:spcBef>
              <a:spcAft>
                <a:spcPts val="0"/>
              </a:spcAft>
              <a:buClrTx/>
              <a:buSzTx/>
              <a:buFontTx/>
              <a:buChar char="-"/>
              <a:tabLst/>
              <a:defRPr/>
            </a:pPr>
            <a:r>
              <a:rPr lang="en-US" baseline="0" dirty="0" smtClean="0"/>
              <a:t>Please note there are TWO surveys and they’re both essential parts of the beta-testing</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-These are all necessary tasks but it is a suggested timeline. You could always get a jump start on trying to schedule an informational interview by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If you have any questions throughout the process, just shoot me an email. </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11</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Who here has done an informational interview? Great!! For those that haven’t, and those that need a refresher, this document is for you.</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This document will cover:</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What to expect</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What types of questions to ask</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How to set up an informational interview</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How to close an informational interview</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Interview etiquette, including the thank you note.</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You will be contacting more than one professional to interview for your specific job simulation.</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For example, if you chose to do the Medical Writing job simulation, you will reach out to a Medical Writer to conduct an informational interview.</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Since we’re dealing with a short timeline, it’s best if you contact more than one professional when you’re ready for this step.</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If you complete the job simulation and find out that this particular career doesn’t fit what you’re looking for, you may not think it’s useful to conduct an interview. However, we recommend you do one anyway to determine if the reason you’ve decided against the career is valid. For example, if you did a business development job simulation and found out you didn’t like it, you may ask a professional in the field whether they perform that type of task all the time. They may tell you that you’re only really doing tasks like that the first 6 months.</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Remember that there the OCPD has lots of resources for you such as workshops, one on one mini and hour long meetings, a bunch of stuff online as well!</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Please ask the professional after you’ve completed the interview whether they’d be  open to be contacted by other trainees ************</a:t>
            </a:r>
          </a:p>
          <a:p>
            <a:pPr marL="0" marR="0" indent="0" algn="l" defTabSz="914400" rtl="0" eaLnBrk="1" fontAlgn="auto" latinLnBrk="0" hangingPunct="1">
              <a:lnSpc>
                <a:spcPct val="100000"/>
              </a:lnSpc>
              <a:spcBef>
                <a:spcPts val="800"/>
              </a:spcBef>
              <a:spcAft>
                <a:spcPts val="0"/>
              </a:spcAft>
              <a:buClrTx/>
              <a:buSzTx/>
              <a:buNone/>
              <a:tabLst/>
              <a:defRPr/>
            </a:pPr>
            <a:r>
              <a:rPr lang="en-US" baseline="0" dirty="0" smtClean="0"/>
              <a:t>******** LinkedIn is your friend. How many people here are from the MIND program? You can use MINDBANK for </a:t>
            </a:r>
            <a:r>
              <a:rPr lang="en-US" baseline="0" smtClean="0"/>
              <a:t>this section **************</a:t>
            </a:r>
            <a:endParaRPr lang="en-US" baseline="0" dirty="0" smtClean="0"/>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12</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This survey will help us collect your feedback on the overall experience.</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It will be in a survey format much like your registration for beta testing</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You can tell us what you liked and didn’t like about the smart goals, the reflection sheet, the sim, and the informational interview.</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This will be really important as it will help us shape how we and other groups run future test of job simulations and the process of crafting them.</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You absolutely must complete this, </a:t>
            </a:r>
            <a:r>
              <a:rPr lang="en-US" baseline="0" dirty="0" err="1" smtClean="0"/>
              <a:t>Thi</a:t>
            </a:r>
            <a:r>
              <a:rPr lang="en-US" baseline="0" dirty="0" smtClean="0"/>
              <a:t> will hound you until you do!</a:t>
            </a: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13</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We’ve split the careers we’re focusing on into two waves of testing:</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The first group of testers which will test Medical Writing, Freelance Science Journalism and Business Development</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You’re in the second round of testing and will test Intellectual Property, Science Policy, and Program Management.</a:t>
            </a:r>
          </a:p>
          <a:p>
            <a:pPr marL="114300" marR="0" indent="-114300" algn="l" defTabSz="914400" rtl="0" eaLnBrk="1" fontAlgn="auto" latinLnBrk="0" hangingPunct="1">
              <a:lnSpc>
                <a:spcPct val="100000"/>
              </a:lnSpc>
              <a:spcBef>
                <a:spcPts val="800"/>
              </a:spcBef>
              <a:spcAft>
                <a:spcPts val="0"/>
              </a:spcAft>
              <a:buClrTx/>
              <a:buSzTx/>
              <a:tabLst/>
              <a:defRPr/>
            </a:pPr>
            <a:endParaRPr lang="en-US" baseline="0" dirty="0" smtClean="0"/>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14</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r>
              <a:rPr lang="en-US" sz="2000" dirty="0" smtClean="0">
                <a:latin typeface="Helvetica Neue"/>
                <a:cs typeface="Helvetica Neue"/>
              </a:rPr>
              <a:t>You’ll find out what types of ways you like to search for information.</a:t>
            </a:r>
          </a:p>
          <a:p>
            <a:pPr lvl="1"/>
            <a:r>
              <a:rPr lang="en-US" sz="2000" dirty="0" smtClean="0">
                <a:latin typeface="Helvetica Neue"/>
                <a:cs typeface="Helvetica Neue"/>
              </a:rPr>
              <a:t>Google, </a:t>
            </a:r>
            <a:r>
              <a:rPr lang="en-US" sz="2000" dirty="0" err="1" smtClean="0">
                <a:latin typeface="Helvetica Neue"/>
                <a:cs typeface="Helvetica Neue"/>
              </a:rPr>
              <a:t>bioRxiv</a:t>
            </a:r>
            <a:r>
              <a:rPr lang="en-US" sz="2000" dirty="0" smtClean="0">
                <a:latin typeface="Helvetica Neue"/>
                <a:cs typeface="Helvetica Neue"/>
              </a:rPr>
              <a:t>, scanning clinical trials.</a:t>
            </a:r>
          </a:p>
          <a:p>
            <a:r>
              <a:rPr lang="en-US" sz="2000" dirty="0" smtClean="0">
                <a:latin typeface="Helvetica Neue"/>
                <a:cs typeface="Helvetica Neue"/>
              </a:rPr>
              <a:t>You’ll find your niche within a career</a:t>
            </a:r>
          </a:p>
          <a:p>
            <a:pPr lvl="1"/>
            <a:r>
              <a:rPr lang="en-US" sz="2000" dirty="0" smtClean="0">
                <a:latin typeface="Helvetica Neue"/>
                <a:cs typeface="Helvetica Neue"/>
              </a:rPr>
              <a:t>Maybe you love diving deep into FDA nuances? </a:t>
            </a:r>
          </a:p>
          <a:p>
            <a:r>
              <a:rPr lang="en-US" sz="2000" dirty="0" smtClean="0">
                <a:latin typeface="Helvetica Neue"/>
                <a:cs typeface="Helvetica Neue"/>
              </a:rPr>
              <a:t>Do you like planning events or do you prefer to read up on technology?</a:t>
            </a:r>
          </a:p>
          <a:p>
            <a:r>
              <a:rPr lang="en-US" sz="2000" dirty="0" smtClean="0">
                <a:latin typeface="Helvetica Neue"/>
                <a:cs typeface="Helvetica Neue"/>
              </a:rPr>
              <a:t>How to talk to patients in a clinical trial versus coordinating one.</a:t>
            </a:r>
          </a:p>
          <a:p>
            <a:r>
              <a:rPr lang="en-US" sz="2000" dirty="0" smtClean="0">
                <a:latin typeface="Helvetica Neue"/>
                <a:cs typeface="Helvetica Neue"/>
              </a:rPr>
              <a:t>All can factor into deciding what type of job you want to pursue</a:t>
            </a:r>
            <a:endParaRPr lang="en-US" sz="1200" dirty="0" smtClean="0">
              <a:latin typeface="Helvetica Neue"/>
              <a:cs typeface="Helvetica Neue"/>
            </a:endParaRPr>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15</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tabLst/>
              <a:defRPr/>
            </a:pPr>
            <a:endParaRPr lang="en-US" baseline="0" dirty="0" smtClean="0"/>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16</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r>
              <a:rPr lang="en-US" dirty="0" smtClean="0"/>
              <a:t>I want to thank the folks at MIND for partnering</a:t>
            </a:r>
            <a:r>
              <a:rPr lang="en-US" baseline="0" dirty="0" smtClean="0"/>
              <a:t> with us in the information session and providing excellent support.</a:t>
            </a:r>
            <a:endParaRPr lang="en-US" dirty="0" smtClean="0"/>
          </a:p>
          <a:p>
            <a:r>
              <a:rPr lang="en-US" dirty="0" smtClean="0"/>
              <a:t>QUESTIONS</a:t>
            </a:r>
          </a:p>
          <a:p>
            <a:r>
              <a:rPr lang="en-US" dirty="0" smtClean="0"/>
              <a:t>Does anyone have any questions on the material I just went</a:t>
            </a:r>
            <a:r>
              <a:rPr lang="en-US" baseline="0" dirty="0" smtClean="0"/>
              <a:t> over or questions in general about the project?</a:t>
            </a:r>
          </a:p>
          <a:p>
            <a:r>
              <a:rPr lang="en-US" baseline="0" dirty="0" smtClean="0"/>
              <a:t>{AFTER ANSWERING QUESTIONS}</a:t>
            </a:r>
          </a:p>
          <a:p>
            <a:r>
              <a:rPr lang="en-US" baseline="0" dirty="0" smtClean="0"/>
              <a:t>Keeping the timeline in mind, I will go through the attendees who checked in. When I read your name, please tell me if you can commit to the 3-week timeline.</a:t>
            </a:r>
            <a:endParaRPr lang="en-US" dirty="0"/>
          </a:p>
        </p:txBody>
      </p:sp>
      <p:sp>
        <p:nvSpPr>
          <p:cNvPr id="4" name="Header Placeholder 3"/>
          <p:cNvSpPr>
            <a:spLocks noGrp="1"/>
          </p:cNvSpPr>
          <p:nvPr>
            <p:ph type="hdr" sz="quarter" idx="10"/>
          </p:nvPr>
        </p:nvSpPr>
        <p:spPr/>
        <p:txBody>
          <a:bodyPr/>
          <a:lstStyle/>
          <a:p>
            <a:pPr>
              <a:lnSpc>
                <a:spcPct val="95000"/>
              </a:lnSpc>
            </a:pPr>
            <a:r>
              <a:rPr lang="en-US"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9535A4AE-AB74-4BDA-B84A-019528CC2B4D}" type="datetimeFigureOut">
              <a:rPr lang="en-US" smtClean="0">
                <a:latin typeface="Arial" pitchFamily="34" charset="0"/>
                <a:cs typeface="Arial" pitchFamily="34" charset="0"/>
              </a:rPr>
              <a:pPr algn="l"/>
              <a:t>11/28/17</a:t>
            </a:fld>
            <a:endParaRPr lang="en-US"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mtClean="0">
                <a:latin typeface="Arial" pitchFamily="34" charset="0"/>
                <a:cs typeface="Arial" pitchFamily="34" charset="0"/>
              </a:rPr>
              <a:pPr/>
              <a:t>17</a:t>
            </a:fld>
            <a:endParaRPr lang="en-US" dirty="0">
              <a:latin typeface="Arial" pitchFamily="34" charset="0"/>
              <a:cs typeface="Arial" pitchFamily="34" charset="0"/>
            </a:endParaRPr>
          </a:p>
        </p:txBody>
      </p:sp>
    </p:spTree>
    <p:extLst>
      <p:ext uri="{BB962C8B-B14F-4D97-AF65-F5344CB8AC3E}">
        <p14:creationId xmlns:p14="http://schemas.microsoft.com/office/powerpoint/2010/main" val="3528884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400050"/>
            <a:ext cx="4648200" cy="3486150"/>
          </a:xfrm>
        </p:spPr>
      </p:sp>
      <p:sp>
        <p:nvSpPr>
          <p:cNvPr id="3" name="Notes Placeholder 2"/>
          <p:cNvSpPr>
            <a:spLocks noGrp="1"/>
          </p:cNvSpPr>
          <p:nvPr>
            <p:ph type="body" idx="1"/>
          </p:nvPr>
        </p:nvSpPr>
        <p:spPr/>
        <p:txBody>
          <a:bodyPr/>
          <a:lstStyle/>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We’ve split the careers we’re focusing on into two waves of testing:</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The first group of testers which will test Medical Writing, Freelance Science Journalism and Business Development</a:t>
            </a:r>
          </a:p>
          <a:p>
            <a:pPr marL="114300" marR="0" indent="-114300" algn="l" defTabSz="914400" rtl="0" eaLnBrk="1" fontAlgn="auto" latinLnBrk="0" hangingPunct="1">
              <a:lnSpc>
                <a:spcPct val="100000"/>
              </a:lnSpc>
              <a:spcBef>
                <a:spcPts val="800"/>
              </a:spcBef>
              <a:spcAft>
                <a:spcPts val="0"/>
              </a:spcAft>
              <a:buClrTx/>
              <a:buSzTx/>
              <a:tabLst/>
              <a:defRPr/>
            </a:pPr>
            <a:r>
              <a:rPr lang="en-US" baseline="0" dirty="0" smtClean="0"/>
              <a:t>You’re in the second round of testing and will test Intellectual Property, Science Policy, and Program Management.</a:t>
            </a:r>
          </a:p>
          <a:p>
            <a:pPr marL="114300" marR="0" indent="-114300" algn="l" defTabSz="914400" rtl="0" eaLnBrk="1" fontAlgn="auto" latinLnBrk="0" hangingPunct="1">
              <a:lnSpc>
                <a:spcPct val="100000"/>
              </a:lnSpc>
              <a:spcBef>
                <a:spcPts val="800"/>
              </a:spcBef>
              <a:spcAft>
                <a:spcPts val="0"/>
              </a:spcAft>
              <a:buClrTx/>
              <a:buSzTx/>
              <a:tabLst/>
              <a:defRPr/>
            </a:pPr>
            <a:endParaRPr lang="en-US" baseline="0" dirty="0" smtClean="0"/>
          </a:p>
        </p:txBody>
      </p:sp>
      <p:sp>
        <p:nvSpPr>
          <p:cNvPr id="4" name="Header Placeholder 3"/>
          <p:cNvSpPr>
            <a:spLocks noGrp="1"/>
          </p:cNvSpPr>
          <p:nvPr>
            <p:ph type="hdr" sz="quarter" idx="10"/>
          </p:nvPr>
        </p:nvSpPr>
        <p:spPr/>
        <p:txBody>
          <a:bodyPr/>
          <a:lstStyle/>
          <a:p>
            <a:pPr>
              <a:lnSpc>
                <a:spcPct val="95000"/>
              </a:lnSpc>
            </a:pPr>
            <a:r>
              <a:rPr lang="en-US" sz="600" i="1" dirty="0" smtClean="0">
                <a:latin typeface="Arial" pitchFamily="34" charset="0"/>
                <a:cs typeface="Arial" pitchFamily="34" charset="0"/>
              </a:rPr>
              <a:t>[ADD PRESENTATION TITLE: INSERT TAB &gt; HEADER &amp; FOOTER &gt; NOTES AND HANDOUTS]</a:t>
            </a:r>
          </a:p>
        </p:txBody>
      </p:sp>
      <p:sp>
        <p:nvSpPr>
          <p:cNvPr id="5" name="Date Placeholder 4"/>
          <p:cNvSpPr>
            <a:spLocks noGrp="1"/>
          </p:cNvSpPr>
          <p:nvPr>
            <p:ph type="dt" idx="11"/>
          </p:nvPr>
        </p:nvSpPr>
        <p:spPr/>
        <p:txBody>
          <a:bodyPr/>
          <a:lstStyle/>
          <a:p>
            <a:pPr algn="l"/>
            <a:fld id="{A7E8D41B-AE01-416D-A608-C540C4F8D0F5}" type="datetime1">
              <a:rPr lang="en-US" sz="600" i="1" smtClean="0">
                <a:latin typeface="Arial" pitchFamily="34" charset="0"/>
                <a:cs typeface="Arial" pitchFamily="34" charset="0"/>
              </a:rPr>
              <a:pPr algn="l"/>
              <a:t>11/28/17</a:t>
            </a:fld>
            <a:endParaRPr lang="en-US" sz="600" i="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111E5896-917A-4035-A860-408E1EC3CD51}" type="slidenum">
              <a:rPr lang="en-US" sz="600" i="1" smtClean="0">
                <a:latin typeface="Arial" pitchFamily="34" charset="0"/>
                <a:cs typeface="Arial" pitchFamily="34" charset="0"/>
              </a:rPr>
              <a:pPr/>
              <a:t>18</a:t>
            </a:fld>
            <a:endParaRPr lang="en-US" sz="600" i="1" dirty="0">
              <a:latin typeface="Arial" pitchFamily="34" charset="0"/>
              <a:cs typeface="Arial" pitchFamily="34" charset="0"/>
            </a:endParaRPr>
          </a:p>
        </p:txBody>
      </p:sp>
    </p:spTree>
    <p:extLst>
      <p:ext uri="{BB962C8B-B14F-4D97-AF65-F5344CB8AC3E}">
        <p14:creationId xmlns:p14="http://schemas.microsoft.com/office/powerpoint/2010/main" val="2634056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 Id="rId3"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6.emf"/><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eg"/><Relationship Id="rId3" Type="http://schemas.openxmlformats.org/officeDocument/2006/relationships/image" Target="../media/image6.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6.emf"/><Relationship Id="rId1" Type="http://schemas.openxmlformats.org/officeDocument/2006/relationships/slideMaster" Target="../slideMasters/slideMaster2.xml"/><Relationship Id="rId2" Type="http://schemas.openxmlformats.org/officeDocument/2006/relationships/image" Target="../media/image14.jpe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eg"/><Relationship Id="rId3" Type="http://schemas.openxmlformats.org/officeDocument/2006/relationships/image" Target="../media/image6.e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jpe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6.emf"/><Relationship Id="rId1" Type="http://schemas.openxmlformats.org/officeDocument/2006/relationships/slideMaster" Target="../slideMasters/slideMaster3.xml"/><Relationship Id="rId2" Type="http://schemas.openxmlformats.org/officeDocument/2006/relationships/image" Target="../media/image14.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External Co-branding Title">
    <p:bg>
      <p:bgPr>
        <a:solidFill>
          <a:schemeClr val="tx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95720"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70016"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87431B66-2D65-4398-A930-0D30EC9EE69D}" type="datetime1">
              <a:rPr lang="en-US" smtClean="0"/>
              <a:pPr/>
              <a:t>11/28/17</a:t>
            </a:fld>
            <a:endParaRPr lang="en-US" dirty="0"/>
          </a:p>
        </p:txBody>
      </p:sp>
      <p:sp>
        <p:nvSpPr>
          <p:cNvPr id="3" name="Text Placeholder 2"/>
          <p:cNvSpPr>
            <a:spLocks noGrp="1"/>
          </p:cNvSpPr>
          <p:nvPr>
            <p:ph type="body" sz="quarter" idx="10"/>
          </p:nvPr>
        </p:nvSpPr>
        <p:spPr>
          <a:xfrm>
            <a:off x="747713" y="4350040"/>
            <a:ext cx="6477000" cy="193675"/>
          </a:xfrm>
        </p:spPr>
        <p:txBody>
          <a:bodyPr vert="horz" wrap="square" lIns="0" tIns="0" rIns="0" bIns="0" rtlCol="0" anchor="t" anchorCtr="0"/>
          <a:lstStyle>
            <a:lvl1pPr marL="0" indent="0">
              <a:spcBef>
                <a:spcPts val="0"/>
              </a:spcBef>
              <a:buFontTx/>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cxnSp>
        <p:nvCxnSpPr>
          <p:cNvPr id="10" name="Straight Connector 9"/>
          <p:cNvCxnSpPr/>
          <p:nvPr userDrawn="1"/>
        </p:nvCxnSpPr>
        <p:spPr>
          <a:xfrm>
            <a:off x="2430160" y="591021"/>
            <a:ext cx="0" cy="118872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742959"/>
            <a:ext cx="1400637" cy="910729"/>
          </a:xfrm>
          <a:prstGeom prst="rect">
            <a:avLst/>
          </a:prstGeom>
        </p:spPr>
      </p:pic>
      <p:pic>
        <p:nvPicPr>
          <p:cNvPr id="11" name="Picture 10" descr="gsice-2009-logo-web-50-50-25.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14202" y="678534"/>
            <a:ext cx="2986156" cy="908830"/>
          </a:xfrm>
          <a:prstGeom prst="rect">
            <a:avLst/>
          </a:prstGeom>
        </p:spPr>
      </p:pic>
    </p:spTree>
    <p:extLst>
      <p:ext uri="{BB962C8B-B14F-4D97-AF65-F5344CB8AC3E}">
        <p14:creationId xmlns:p14="http://schemas.microsoft.com/office/powerpoint/2010/main" val="215010327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xternal Co-branding White Title">
    <p:bg>
      <p:bgPr>
        <a:solidFill>
          <a:schemeClr val="bg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95720"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tx2"/>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70016"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tx2"/>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tx2"/>
                </a:solidFill>
                <a:latin typeface="Arial" pitchFamily="34" charset="0"/>
                <a:cs typeface="Arial" pitchFamily="34" charset="0"/>
              </a:defRPr>
            </a:lvl1pPr>
          </a:lstStyle>
          <a:p>
            <a:fld id="{87431B66-2D65-4398-A930-0D30EC9EE69D}" type="datetime1">
              <a:rPr lang="en-US" smtClean="0"/>
              <a:pPr/>
              <a:t>11/28/17</a:t>
            </a:fld>
            <a:endParaRPr lang="en-US" dirty="0"/>
          </a:p>
        </p:txBody>
      </p:sp>
      <p:sp>
        <p:nvSpPr>
          <p:cNvPr id="3" name="Text Placeholder 2"/>
          <p:cNvSpPr>
            <a:spLocks noGrp="1"/>
          </p:cNvSpPr>
          <p:nvPr>
            <p:ph type="body" sz="quarter" idx="10"/>
          </p:nvPr>
        </p:nvSpPr>
        <p:spPr>
          <a:xfrm>
            <a:off x="747713" y="4350040"/>
            <a:ext cx="6477000" cy="193675"/>
          </a:xfrm>
        </p:spPr>
        <p:txBody>
          <a:bodyPr vert="horz" wrap="square" lIns="0" tIns="0" rIns="0" bIns="0" rtlCol="0" anchor="t" anchorCtr="0"/>
          <a:lstStyle>
            <a:lvl1pPr marL="0" indent="0">
              <a:spcBef>
                <a:spcPts val="0"/>
              </a:spcBef>
              <a:buFontTx/>
              <a:buNone/>
              <a:defRPr lang="en-US" sz="1800" i="0" dirty="0" smtClean="0">
                <a:solidFill>
                  <a:schemeClr val="tx2"/>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cxnSp>
        <p:nvCxnSpPr>
          <p:cNvPr id="10" name="Straight Connector 9"/>
          <p:cNvCxnSpPr/>
          <p:nvPr userDrawn="1"/>
        </p:nvCxnSpPr>
        <p:spPr>
          <a:xfrm>
            <a:off x="2430160" y="591021"/>
            <a:ext cx="0" cy="1188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descr="UCSF_sig_navy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4616" y="739445"/>
            <a:ext cx="1388923" cy="903111"/>
          </a:xfrm>
          <a:prstGeom prst="rect">
            <a:avLst/>
          </a:prstGeom>
        </p:spPr>
      </p:pic>
    </p:spTree>
    <p:extLst>
      <p:ext uri="{BB962C8B-B14F-4D97-AF65-F5344CB8AC3E}">
        <p14:creationId xmlns:p14="http://schemas.microsoft.com/office/powerpoint/2010/main" val="259641295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95720"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70016"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87431B66-2D65-4398-A930-0D30EC9EE69D}" type="datetime1">
              <a:rPr lang="en-US" smtClean="0"/>
              <a:pPr/>
              <a:t>11/28/17</a:t>
            </a:fld>
            <a:endParaRPr lang="en-US" dirty="0"/>
          </a:p>
        </p:txBody>
      </p:sp>
      <p:sp>
        <p:nvSpPr>
          <p:cNvPr id="3" name="Text Placeholder 2"/>
          <p:cNvSpPr>
            <a:spLocks noGrp="1"/>
          </p:cNvSpPr>
          <p:nvPr>
            <p:ph type="body" sz="quarter" idx="10"/>
          </p:nvPr>
        </p:nvSpPr>
        <p:spPr>
          <a:xfrm>
            <a:off x="747713" y="4350040"/>
            <a:ext cx="6477000" cy="193675"/>
          </a:xfrm>
        </p:spPr>
        <p:txBody>
          <a:bodyPr vert="horz" wrap="square" lIns="0" tIns="0" rIns="0" bIns="0" rtlCol="0" anchor="t" anchorCtr="0"/>
          <a:lstStyle>
            <a:lvl1pPr marL="0" indent="0">
              <a:spcBef>
                <a:spcPts val="0"/>
              </a:spcBef>
              <a:buFontTx/>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pic>
        <p:nvPicPr>
          <p:cNvPr id="8" name="Picture 7"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742959"/>
            <a:ext cx="1400637" cy="910729"/>
          </a:xfrm>
          <a:prstGeom prst="rect">
            <a:avLst/>
          </a:prstGeom>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rnal Co-branding Title">
    <p:bg>
      <p:bgPr>
        <a:solidFill>
          <a:schemeClr val="tx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95720"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70016"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87431B66-2D65-4398-A930-0D30EC9EE69D}" type="datetime1">
              <a:rPr lang="en-US" smtClean="0"/>
              <a:pPr/>
              <a:t>11/28/17</a:t>
            </a:fld>
            <a:endParaRPr lang="en-US" dirty="0"/>
          </a:p>
        </p:txBody>
      </p:sp>
      <p:sp>
        <p:nvSpPr>
          <p:cNvPr id="3" name="Text Placeholder 2"/>
          <p:cNvSpPr>
            <a:spLocks noGrp="1"/>
          </p:cNvSpPr>
          <p:nvPr>
            <p:ph type="body" sz="quarter" idx="10"/>
          </p:nvPr>
        </p:nvSpPr>
        <p:spPr>
          <a:xfrm>
            <a:off x="747713" y="4350040"/>
            <a:ext cx="6477000" cy="193675"/>
          </a:xfrm>
        </p:spPr>
        <p:txBody>
          <a:bodyPr vert="horz" wrap="square" lIns="0" tIns="0" rIns="0" bIns="0" rtlCol="0" anchor="t" anchorCtr="0"/>
          <a:lstStyle>
            <a:lvl1pPr marL="0" indent="0">
              <a:spcBef>
                <a:spcPts val="0"/>
              </a:spcBef>
              <a:buFontTx/>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sp>
        <p:nvSpPr>
          <p:cNvPr id="5" name="TextBox 4"/>
          <p:cNvSpPr txBox="1"/>
          <p:nvPr userDrawn="1"/>
        </p:nvSpPr>
        <p:spPr bwMode="auto">
          <a:xfrm>
            <a:off x="4876801" y="756610"/>
            <a:ext cx="1563518" cy="461665"/>
          </a:xfrm>
          <a:prstGeom prst="rect">
            <a:avLst/>
          </a:prstGeom>
          <a:noFill/>
          <a:ln w="19050" algn="ctr">
            <a:noFill/>
            <a:miter lim="800000"/>
            <a:headEnd/>
            <a:tailEnd/>
          </a:ln>
        </p:spPr>
        <p:txBody>
          <a:bodyPr wrap="square" lIns="0" tIns="0" rIns="0" bIns="0" rtlCol="0">
            <a:spAutoFit/>
          </a:bodyPr>
          <a:lstStyle/>
          <a:p>
            <a:r>
              <a:rPr lang="en-US" sz="1000" dirty="0" smtClean="0">
                <a:solidFill>
                  <a:schemeClr val="bg1"/>
                </a:solidFill>
                <a:latin typeface="+mj-lt"/>
              </a:rPr>
              <a:t>UCSF Helen Diller Family</a:t>
            </a:r>
          </a:p>
          <a:p>
            <a:r>
              <a:rPr lang="en-US" sz="1000" dirty="0" smtClean="0">
                <a:solidFill>
                  <a:schemeClr val="bg1"/>
                </a:solidFill>
                <a:latin typeface="+mj-lt"/>
              </a:rPr>
              <a:t>Comprehensive </a:t>
            </a:r>
            <a:br>
              <a:rPr lang="en-US" sz="1000" dirty="0" smtClean="0">
                <a:solidFill>
                  <a:schemeClr val="bg1"/>
                </a:solidFill>
                <a:latin typeface="+mj-lt"/>
              </a:rPr>
            </a:br>
            <a:r>
              <a:rPr lang="en-US" sz="1000" dirty="0" smtClean="0">
                <a:solidFill>
                  <a:schemeClr val="bg1"/>
                </a:solidFill>
                <a:latin typeface="+mj-lt"/>
              </a:rPr>
              <a:t>Cancer Center</a:t>
            </a:r>
          </a:p>
        </p:txBody>
      </p:sp>
      <p:cxnSp>
        <p:nvCxnSpPr>
          <p:cNvPr id="7" name="Straight Connector 6"/>
          <p:cNvCxnSpPr/>
          <p:nvPr userDrawn="1"/>
        </p:nvCxnSpPr>
        <p:spPr>
          <a:xfrm>
            <a:off x="6440319" y="734837"/>
            <a:ext cx="0" cy="46634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bwMode="auto">
          <a:xfrm>
            <a:off x="6688975" y="756610"/>
            <a:ext cx="817830" cy="307777"/>
          </a:xfrm>
          <a:prstGeom prst="rect">
            <a:avLst/>
          </a:prstGeom>
          <a:noFill/>
          <a:ln w="19050" algn="ctr">
            <a:noFill/>
            <a:miter lim="800000"/>
            <a:headEnd/>
            <a:tailEnd/>
          </a:ln>
        </p:spPr>
        <p:txBody>
          <a:bodyPr wrap="square" lIns="0" tIns="0" rIns="0" bIns="0" rtlCol="0">
            <a:spAutoFit/>
          </a:bodyPr>
          <a:lstStyle/>
          <a:p>
            <a:r>
              <a:rPr lang="en-US" sz="1000" dirty="0" smtClean="0">
                <a:solidFill>
                  <a:schemeClr val="bg1"/>
                </a:solidFill>
                <a:latin typeface="+mj-lt"/>
              </a:rPr>
              <a:t>UCSF School</a:t>
            </a:r>
            <a:br>
              <a:rPr lang="en-US" sz="1000" dirty="0" smtClean="0">
                <a:solidFill>
                  <a:schemeClr val="bg1"/>
                </a:solidFill>
                <a:latin typeface="+mj-lt"/>
              </a:rPr>
            </a:br>
            <a:r>
              <a:rPr lang="en-US" sz="1000" dirty="0" smtClean="0">
                <a:solidFill>
                  <a:schemeClr val="bg1"/>
                </a:solidFill>
                <a:latin typeface="+mj-lt"/>
              </a:rPr>
              <a:t>of Medicine</a:t>
            </a:r>
          </a:p>
        </p:txBody>
      </p:sp>
      <p:cxnSp>
        <p:nvCxnSpPr>
          <p:cNvPr id="13" name="Straight Connector 12"/>
          <p:cNvCxnSpPr/>
          <p:nvPr userDrawn="1"/>
        </p:nvCxnSpPr>
        <p:spPr>
          <a:xfrm>
            <a:off x="7570536" y="734837"/>
            <a:ext cx="0" cy="46634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bwMode="auto">
          <a:xfrm>
            <a:off x="7802880" y="756610"/>
            <a:ext cx="975995" cy="307777"/>
          </a:xfrm>
          <a:prstGeom prst="rect">
            <a:avLst/>
          </a:prstGeom>
          <a:noFill/>
          <a:ln w="19050" algn="ctr">
            <a:noFill/>
            <a:miter lim="800000"/>
            <a:headEnd/>
            <a:tailEnd/>
          </a:ln>
        </p:spPr>
        <p:txBody>
          <a:bodyPr wrap="square" lIns="0" tIns="0" rIns="0" bIns="0" rtlCol="0">
            <a:spAutoFit/>
          </a:bodyPr>
          <a:lstStyle/>
          <a:p>
            <a:r>
              <a:rPr lang="en-US" sz="1000" dirty="0" smtClean="0">
                <a:solidFill>
                  <a:schemeClr val="bg1"/>
                </a:solidFill>
                <a:latin typeface="+mj-lt"/>
              </a:rPr>
              <a:t>AIDS Research</a:t>
            </a:r>
            <a:r>
              <a:rPr lang="en-US" sz="1000" baseline="0" dirty="0" smtClean="0">
                <a:solidFill>
                  <a:schemeClr val="bg1"/>
                </a:solidFill>
                <a:latin typeface="+mj-lt"/>
              </a:rPr>
              <a:t> Institute at UCSF</a:t>
            </a:r>
            <a:endParaRPr lang="en-US" sz="1000" dirty="0" smtClean="0">
              <a:solidFill>
                <a:schemeClr val="bg1"/>
              </a:solidFill>
              <a:latin typeface="+mj-lt"/>
            </a:endParaRPr>
          </a:p>
        </p:txBody>
      </p:sp>
      <p:pic>
        <p:nvPicPr>
          <p:cNvPr id="16" name="Picture 15"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742959"/>
            <a:ext cx="1400637" cy="910729"/>
          </a:xfrm>
          <a:prstGeom prst="rect">
            <a:avLst/>
          </a:prstGeom>
        </p:spPr>
      </p:pic>
    </p:spTree>
    <p:extLst>
      <p:ext uri="{BB962C8B-B14F-4D97-AF65-F5344CB8AC3E}">
        <p14:creationId xmlns:p14="http://schemas.microsoft.com/office/powerpoint/2010/main" val="170601550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1">
    <p:bg bwMode="ltGray">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6" y="2999514"/>
            <a:ext cx="6550481"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11/28/17</a:t>
            </a:fld>
            <a:endParaRPr lang="en-US" dirty="0"/>
          </a:p>
        </p:txBody>
      </p:sp>
      <p:sp>
        <p:nvSpPr>
          <p:cNvPr id="3" name="Text Placeholder 2"/>
          <p:cNvSpPr>
            <a:spLocks noGrp="1"/>
          </p:cNvSpPr>
          <p:nvPr>
            <p:ph type="body" sz="quarter" idx="10"/>
          </p:nvPr>
        </p:nvSpPr>
        <p:spPr>
          <a:xfrm>
            <a:off x="746125" y="4045554"/>
            <a:ext cx="6478588" cy="365125"/>
          </a:xfrm>
        </p:spPr>
        <p:txBody>
          <a:bodyPr vert="horz" wrap="square" lIns="0" tIns="0" rIns="0" bIns="0" rtlCol="0" anchor="t" anchorCtr="0"/>
          <a:lstStyle>
            <a:lvl1pPr marL="0" indent="0">
              <a:spcBef>
                <a:spcPts val="0"/>
              </a:spcBef>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pic>
        <p:nvPicPr>
          <p:cNvPr id="15" name="Picture 14" descr="UCSF_sig_white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199384890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ternal Cobranding with Image">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6" y="2999514"/>
            <a:ext cx="6550481"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11/28/17</a:t>
            </a:fld>
            <a:endParaRPr lang="en-US" dirty="0"/>
          </a:p>
        </p:txBody>
      </p:sp>
      <p:sp>
        <p:nvSpPr>
          <p:cNvPr id="3" name="Text Placeholder 2"/>
          <p:cNvSpPr>
            <a:spLocks noGrp="1"/>
          </p:cNvSpPr>
          <p:nvPr>
            <p:ph type="body" sz="quarter" idx="10"/>
          </p:nvPr>
        </p:nvSpPr>
        <p:spPr>
          <a:xfrm>
            <a:off x="746125" y="4045554"/>
            <a:ext cx="6478588" cy="365125"/>
          </a:xfrm>
        </p:spPr>
        <p:txBody>
          <a:bodyPr vert="horz" wrap="square" lIns="0" tIns="0" rIns="0" bIns="0" rtlCol="0" anchor="t" anchorCtr="0"/>
          <a:lstStyle>
            <a:lvl1pPr marL="0" indent="0">
              <a:spcBef>
                <a:spcPts val="0"/>
              </a:spcBef>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sp>
        <p:nvSpPr>
          <p:cNvPr id="12" name="TextBox 11"/>
          <p:cNvSpPr txBox="1"/>
          <p:nvPr userDrawn="1"/>
        </p:nvSpPr>
        <p:spPr bwMode="auto">
          <a:xfrm>
            <a:off x="3785492" y="756610"/>
            <a:ext cx="1345153" cy="415498"/>
          </a:xfrm>
          <a:prstGeom prst="rect">
            <a:avLst/>
          </a:prstGeom>
          <a:noFill/>
          <a:ln w="19050" algn="ctr">
            <a:noFill/>
            <a:miter lim="800000"/>
            <a:headEnd/>
            <a:tailEnd/>
          </a:ln>
        </p:spPr>
        <p:txBody>
          <a:bodyPr wrap="square" lIns="0" tIns="0" rIns="0" bIns="0" rtlCol="0">
            <a:spAutoFit/>
          </a:bodyPr>
          <a:lstStyle/>
          <a:p>
            <a:r>
              <a:rPr lang="en-US" sz="900" dirty="0" smtClean="0">
                <a:solidFill>
                  <a:schemeClr val="bg1"/>
                </a:solidFill>
                <a:latin typeface="+mj-lt"/>
              </a:rPr>
              <a:t>UCSF Helen Diller Family</a:t>
            </a:r>
          </a:p>
          <a:p>
            <a:r>
              <a:rPr lang="en-US" sz="900" dirty="0" smtClean="0">
                <a:solidFill>
                  <a:schemeClr val="bg1"/>
                </a:solidFill>
                <a:latin typeface="+mj-lt"/>
              </a:rPr>
              <a:t>Comprehensive </a:t>
            </a:r>
            <a:br>
              <a:rPr lang="en-US" sz="900" dirty="0" smtClean="0">
                <a:solidFill>
                  <a:schemeClr val="bg1"/>
                </a:solidFill>
                <a:latin typeface="+mj-lt"/>
              </a:rPr>
            </a:br>
            <a:r>
              <a:rPr lang="en-US" sz="900" dirty="0" smtClean="0">
                <a:solidFill>
                  <a:schemeClr val="bg1"/>
                </a:solidFill>
                <a:latin typeface="+mj-lt"/>
              </a:rPr>
              <a:t>Cancer Center</a:t>
            </a:r>
          </a:p>
        </p:txBody>
      </p:sp>
      <p:cxnSp>
        <p:nvCxnSpPr>
          <p:cNvPr id="14" name="Straight Connector 13"/>
          <p:cNvCxnSpPr/>
          <p:nvPr userDrawn="1"/>
        </p:nvCxnSpPr>
        <p:spPr>
          <a:xfrm>
            <a:off x="5140073" y="734837"/>
            <a:ext cx="0" cy="41148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bwMode="auto">
          <a:xfrm>
            <a:off x="5297863" y="756610"/>
            <a:ext cx="765029" cy="276999"/>
          </a:xfrm>
          <a:prstGeom prst="rect">
            <a:avLst/>
          </a:prstGeom>
          <a:noFill/>
          <a:ln w="19050" algn="ctr">
            <a:noFill/>
            <a:miter lim="800000"/>
            <a:headEnd/>
            <a:tailEnd/>
          </a:ln>
        </p:spPr>
        <p:txBody>
          <a:bodyPr wrap="square" lIns="0" tIns="0" rIns="0" bIns="0" rtlCol="0">
            <a:spAutoFit/>
          </a:bodyPr>
          <a:lstStyle/>
          <a:p>
            <a:r>
              <a:rPr lang="en-US" sz="900" dirty="0" smtClean="0">
                <a:solidFill>
                  <a:schemeClr val="bg1"/>
                </a:solidFill>
                <a:latin typeface="+mj-lt"/>
              </a:rPr>
              <a:t>UCSF School</a:t>
            </a:r>
            <a:br>
              <a:rPr lang="en-US" sz="900" dirty="0" smtClean="0">
                <a:solidFill>
                  <a:schemeClr val="bg1"/>
                </a:solidFill>
                <a:latin typeface="+mj-lt"/>
              </a:rPr>
            </a:br>
            <a:r>
              <a:rPr lang="en-US" sz="900" dirty="0" smtClean="0">
                <a:solidFill>
                  <a:schemeClr val="bg1"/>
                </a:solidFill>
                <a:latin typeface="+mj-lt"/>
              </a:rPr>
              <a:t>of Medicine</a:t>
            </a:r>
          </a:p>
        </p:txBody>
      </p:sp>
      <p:cxnSp>
        <p:nvCxnSpPr>
          <p:cNvPr id="16" name="Straight Connector 15"/>
          <p:cNvCxnSpPr/>
          <p:nvPr userDrawn="1"/>
        </p:nvCxnSpPr>
        <p:spPr>
          <a:xfrm>
            <a:off x="6062893" y="734837"/>
            <a:ext cx="0" cy="41148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bwMode="auto">
          <a:xfrm>
            <a:off x="6221297" y="756610"/>
            <a:ext cx="975995" cy="276999"/>
          </a:xfrm>
          <a:prstGeom prst="rect">
            <a:avLst/>
          </a:prstGeom>
          <a:noFill/>
          <a:ln w="19050" algn="ctr">
            <a:noFill/>
            <a:miter lim="800000"/>
            <a:headEnd/>
            <a:tailEnd/>
          </a:ln>
        </p:spPr>
        <p:txBody>
          <a:bodyPr wrap="square" lIns="0" tIns="0" rIns="0" bIns="0" rtlCol="0">
            <a:spAutoFit/>
          </a:bodyPr>
          <a:lstStyle/>
          <a:p>
            <a:r>
              <a:rPr lang="en-US" sz="900" dirty="0" smtClean="0">
                <a:solidFill>
                  <a:schemeClr val="bg1"/>
                </a:solidFill>
                <a:latin typeface="+mj-lt"/>
              </a:rPr>
              <a:t>AIDS Research</a:t>
            </a:r>
            <a:r>
              <a:rPr lang="en-US" sz="900" baseline="0" dirty="0" smtClean="0">
                <a:solidFill>
                  <a:schemeClr val="bg1"/>
                </a:solidFill>
                <a:latin typeface="+mj-lt"/>
              </a:rPr>
              <a:t> Institute at UCSF</a:t>
            </a:r>
            <a:endParaRPr lang="en-US" sz="900" dirty="0" smtClean="0">
              <a:solidFill>
                <a:schemeClr val="bg1"/>
              </a:solidFill>
              <a:latin typeface="+mj-lt"/>
            </a:endParaRPr>
          </a:p>
        </p:txBody>
      </p:sp>
      <p:pic>
        <p:nvPicPr>
          <p:cNvPr id="19" name="Picture 18"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423796880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xternal Co-branding with Image">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6" y="2999514"/>
            <a:ext cx="6550481"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11/28/17</a:t>
            </a:fld>
            <a:endParaRPr lang="en-US" dirty="0"/>
          </a:p>
        </p:txBody>
      </p:sp>
      <p:sp>
        <p:nvSpPr>
          <p:cNvPr id="3" name="Text Placeholder 2"/>
          <p:cNvSpPr>
            <a:spLocks noGrp="1"/>
          </p:cNvSpPr>
          <p:nvPr>
            <p:ph type="body" sz="quarter" idx="10"/>
          </p:nvPr>
        </p:nvSpPr>
        <p:spPr>
          <a:xfrm>
            <a:off x="746125" y="4045554"/>
            <a:ext cx="6478588" cy="365125"/>
          </a:xfrm>
        </p:spPr>
        <p:txBody>
          <a:bodyPr vert="horz" wrap="square" lIns="0" tIns="0" rIns="0" bIns="0" rtlCol="0" anchor="t" anchorCtr="0"/>
          <a:lstStyle>
            <a:lvl1pPr marL="0" indent="0">
              <a:spcBef>
                <a:spcPts val="0"/>
              </a:spcBef>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cxnSp>
        <p:nvCxnSpPr>
          <p:cNvPr id="18" name="Straight Connector 17"/>
          <p:cNvCxnSpPr/>
          <p:nvPr userDrawn="1"/>
        </p:nvCxnSpPr>
        <p:spPr>
          <a:xfrm>
            <a:off x="2043299" y="591021"/>
            <a:ext cx="0" cy="96012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userDrawn="1"/>
        </p:nvGrpSpPr>
        <p:grpSpPr>
          <a:xfrm>
            <a:off x="2298281" y="742095"/>
            <a:ext cx="1487211" cy="682055"/>
            <a:chOff x="2749439" y="752601"/>
            <a:chExt cx="1487211" cy="682055"/>
          </a:xfrm>
        </p:grpSpPr>
        <p:sp>
          <p:nvSpPr>
            <p:cNvPr id="20" name="Rectangle 19"/>
            <p:cNvSpPr/>
            <p:nvPr userDrawn="1"/>
          </p:nvSpPr>
          <p:spPr bwMode="auto">
            <a:xfrm>
              <a:off x="2749439" y="752601"/>
              <a:ext cx="1065834" cy="682055"/>
            </a:xfrm>
            <a:prstGeom prst="rect">
              <a:avLst/>
            </a:prstGeom>
            <a:noFill/>
            <a:ln w="19050" algn="ctr">
              <a:solidFill>
                <a:schemeClr val="accent2"/>
              </a:solidFill>
              <a:prstDash val="dash"/>
              <a:miter lim="800000"/>
              <a:headEnd/>
              <a:tailEnd/>
            </a:ln>
          </p:spPr>
          <p:txBody>
            <a:bodyPr wrap="none" rtlCol="0" anchor="ctr"/>
            <a:lstStyle/>
            <a:p>
              <a:pPr algn="ctr">
                <a:lnSpc>
                  <a:spcPct val="90000"/>
                </a:lnSpc>
              </a:pPr>
              <a:endParaRPr lang="en-US" sz="1200" b="1" dirty="0" err="1" smtClean="0">
                <a:solidFill>
                  <a:schemeClr val="bg1"/>
                </a:solidFill>
                <a:latin typeface="+mj-lt"/>
              </a:endParaRPr>
            </a:p>
          </p:txBody>
        </p:sp>
        <p:sp>
          <p:nvSpPr>
            <p:cNvPr id="21" name="TextBox 20"/>
            <p:cNvSpPr txBox="1"/>
            <p:nvPr userDrawn="1"/>
          </p:nvSpPr>
          <p:spPr bwMode="auto">
            <a:xfrm>
              <a:off x="2785238" y="908465"/>
              <a:ext cx="1451412" cy="387798"/>
            </a:xfrm>
            <a:prstGeom prst="rect">
              <a:avLst/>
            </a:prstGeom>
            <a:noFill/>
            <a:ln w="19050" algn="ctr">
              <a:noFill/>
              <a:miter lim="800000"/>
              <a:headEnd/>
              <a:tailEnd/>
            </a:ln>
          </p:spPr>
          <p:txBody>
            <a:bodyPr wrap="square" lIns="0" tIns="0" rIns="0" bIns="0" rtlCol="0">
              <a:spAutoFit/>
            </a:bodyPr>
            <a:lstStyle/>
            <a:p>
              <a:pPr>
                <a:lnSpc>
                  <a:spcPct val="90000"/>
                </a:lnSpc>
              </a:pPr>
              <a:r>
                <a:rPr lang="en-US" sz="1400" dirty="0" smtClean="0">
                  <a:solidFill>
                    <a:schemeClr val="bg1"/>
                  </a:solidFill>
                  <a:latin typeface="+mj-lt"/>
                </a:rPr>
                <a:t>Partner </a:t>
              </a:r>
              <a:br>
                <a:rPr lang="en-US" sz="1400" dirty="0" smtClean="0">
                  <a:solidFill>
                    <a:schemeClr val="bg1"/>
                  </a:solidFill>
                  <a:latin typeface="+mj-lt"/>
                </a:rPr>
              </a:br>
              <a:r>
                <a:rPr lang="en-US" sz="1400" dirty="0" smtClean="0">
                  <a:solidFill>
                    <a:schemeClr val="bg1"/>
                  </a:solidFill>
                  <a:latin typeface="+mj-lt"/>
                </a:rPr>
                <a:t>Logo</a:t>
              </a:r>
            </a:p>
          </p:txBody>
        </p:sp>
      </p:grpSp>
      <p:pic>
        <p:nvPicPr>
          <p:cNvPr id="17" name="Picture 16"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9717569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2">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F3D771E1-46BB-4A41-837B-A28DD845D1F3}" type="datetime1">
              <a:rPr lang="en-US" smtClean="0"/>
              <a:pPr/>
              <a:t>11/28/17</a:t>
            </a:fld>
            <a:endParaRPr lang="en-US" dirty="0"/>
          </a:p>
        </p:txBody>
      </p:sp>
      <p:sp>
        <p:nvSpPr>
          <p:cNvPr id="4" name="Text Placeholder 3"/>
          <p:cNvSpPr>
            <a:spLocks noGrp="1"/>
          </p:cNvSpPr>
          <p:nvPr>
            <p:ph type="body" sz="quarter" idx="10"/>
          </p:nvPr>
        </p:nvSpPr>
        <p:spPr>
          <a:xfrm>
            <a:off x="745587" y="4046758"/>
            <a:ext cx="6451600" cy="32575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4" name="Picture 13"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354865675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3">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B1DD14AD-E010-464A-BC72-115CD7ABDD27}" type="datetime1">
              <a:rPr lang="en-US" smtClean="0"/>
              <a:pPr/>
              <a:t>11/28/17</a:t>
            </a:fld>
            <a:endParaRPr lang="en-US" dirty="0"/>
          </a:p>
        </p:txBody>
      </p:sp>
      <p:sp>
        <p:nvSpPr>
          <p:cNvPr id="4" name="Text Placeholder 3"/>
          <p:cNvSpPr>
            <a:spLocks noGrp="1"/>
          </p:cNvSpPr>
          <p:nvPr>
            <p:ph type="body" sz="quarter" idx="10"/>
          </p:nvPr>
        </p:nvSpPr>
        <p:spPr>
          <a:xfrm>
            <a:off x="744762" y="4045137"/>
            <a:ext cx="6478043" cy="34147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marL="230187" indent="0">
              <a:buNone/>
              <a:defRPr lang="en-US" sz="1800" smtClean="0">
                <a:latin typeface="+mn-lt"/>
              </a:defRPr>
            </a:lvl2pPr>
            <a:lvl3pPr marL="687387" indent="0">
              <a:buNone/>
              <a:defRPr lang="en-US" sz="1800" smtClean="0">
                <a:latin typeface="+mn-lt"/>
              </a:defRPr>
            </a:lvl3pPr>
            <a:lvl4pPr marL="1143000" indent="0">
              <a:buNone/>
              <a:defRPr lang="en-US" sz="1800" smtClean="0">
                <a:latin typeface="+mn-lt"/>
              </a:defRPr>
            </a:lvl4pPr>
            <a:lvl5pPr marL="1601787" indent="0">
              <a:buNone/>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98938396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4">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ltGray">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DBD169FF-1EB6-4E72-A743-2950EDD253FC}" type="datetime1">
              <a:rPr lang="en-US" smtClean="0"/>
              <a:pPr/>
              <a:t>11/28/17</a:t>
            </a:fld>
            <a:endParaRPr lang="en-US" dirty="0"/>
          </a:p>
        </p:txBody>
      </p:sp>
      <p:sp>
        <p:nvSpPr>
          <p:cNvPr id="4" name="Text Placeholder 3"/>
          <p:cNvSpPr>
            <a:spLocks noGrp="1"/>
          </p:cNvSpPr>
          <p:nvPr>
            <p:ph type="body" sz="quarter" idx="10"/>
          </p:nvPr>
        </p:nvSpPr>
        <p:spPr>
          <a:xfrm>
            <a:off x="746125" y="4044820"/>
            <a:ext cx="6478588" cy="406400"/>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34417006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5">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Rectangle 9"/>
          <p:cNvSpPr/>
          <p:nvPr userDrawn="1"/>
        </p:nvSpPr>
        <p:spPr bwMode="ltGray">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968B2403-7DF7-4776-922B-AE99AEA16D7C}" type="datetime1">
              <a:rPr lang="en-US" smtClean="0"/>
              <a:pPr/>
              <a:t>11/28/17</a:t>
            </a:fld>
            <a:endParaRPr lang="en-US" dirty="0"/>
          </a:p>
        </p:txBody>
      </p:sp>
      <p:sp>
        <p:nvSpPr>
          <p:cNvPr id="4" name="Text Placeholder 3"/>
          <p:cNvSpPr>
            <a:spLocks noGrp="1"/>
          </p:cNvSpPr>
          <p:nvPr>
            <p:ph type="body" sz="quarter" idx="10"/>
          </p:nvPr>
        </p:nvSpPr>
        <p:spPr>
          <a:xfrm>
            <a:off x="744351" y="4046607"/>
            <a:ext cx="6472238" cy="434178"/>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14866148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bwMode="ltGray">
          <a:xfrm>
            <a:off x="0" y="1"/>
            <a:ext cx="9144000" cy="6858000"/>
          </a:xfrm>
          <a:prstGeom prst="rect">
            <a:avLst/>
          </a:prstGeom>
        </p:spPr>
      </p:pic>
      <p:sp>
        <p:nvSpPr>
          <p:cNvPr id="6" name="Rectangle 5"/>
          <p:cNvSpPr/>
          <p:nvPr userDrawn="1"/>
        </p:nvSpPr>
        <p:spPr bwMode="invGray">
          <a:xfrm>
            <a:off x="0" y="-1"/>
            <a:ext cx="9144000" cy="6858001"/>
          </a:xfrm>
          <a:prstGeom prst="rect">
            <a:avLst/>
          </a:prstGeom>
          <a:solidFill>
            <a:srgbClr val="000000">
              <a:alpha val="40000"/>
            </a:srgbClr>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1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fld id="{7728D13F-054C-4170-9317-1FD7A1D57930}" type="datetime1">
              <a:rPr lang="en-US" smtClean="0"/>
              <a:pPr/>
              <a:t>11/28/17</a:t>
            </a:fld>
            <a:endParaRPr lang="en-US" dirty="0"/>
          </a:p>
        </p:txBody>
      </p:sp>
      <p:sp>
        <p:nvSpPr>
          <p:cNvPr id="17"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r>
              <a:rPr lang="en-US" smtClean="0"/>
              <a:t>Presentation Title and/or Sub Brand Name Here</a:t>
            </a:r>
            <a:endParaRPr lang="en-US" dirty="0"/>
          </a:p>
        </p:txBody>
      </p:sp>
      <p:sp>
        <p:nvSpPr>
          <p:cNvPr id="18"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1">
                <a:solidFill>
                  <a:schemeClr val="bg2"/>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19" name="Straight Connector 18"/>
          <p:cNvCxnSpPr/>
          <p:nvPr/>
        </p:nvCxnSpPr>
        <p:spPr>
          <a:xfrm>
            <a:off x="365125" y="6250080"/>
            <a:ext cx="8413750" cy="0"/>
          </a:xfrm>
          <a:prstGeom prst="line">
            <a:avLst/>
          </a:prstGeom>
          <a:noFill/>
          <a:ln w="3175" cap="flat">
            <a:solidFill>
              <a:schemeClr val="bg2"/>
            </a:solidFill>
            <a:prstDash val="solid"/>
            <a:miter lim="800000"/>
            <a:headEnd/>
            <a:tailEnd/>
          </a:ln>
          <a:extLst>
            <a:ext uri="{909E8E84-426E-40dd-AFC4-6F175D3DCCD1}">
              <a14:hiddenFill xmlns:a14="http://schemas.microsoft.com/office/drawing/2010/main">
                <a:noFill/>
              </a14:hiddenFill>
            </a:ext>
          </a:extLst>
        </p:spPr>
      </p:cxnSp>
      <p:cxnSp>
        <p:nvCxnSpPr>
          <p:cNvPr id="13" name="Straight Connector 12"/>
          <p:cNvCxnSpPr/>
          <p:nvPr userDrawn="1"/>
        </p:nvCxnSpPr>
        <p:spPr>
          <a:xfrm>
            <a:off x="365125" y="6250080"/>
            <a:ext cx="8413750" cy="0"/>
          </a:xfrm>
          <a:prstGeom prst="line">
            <a:avLst/>
          </a:prstGeom>
          <a:noFill/>
          <a:ln w="3175" cap="flat">
            <a:solidFill>
              <a:schemeClr val="bg2"/>
            </a:solidFill>
            <a:prstDash val="solid"/>
            <a:miter lim="800000"/>
            <a:headEnd/>
            <a:tailEnd/>
          </a:ln>
          <a:extLst>
            <a:ext uri="{909E8E84-426E-40dd-AFC4-6F175D3DCCD1}">
              <a14:hiddenFill xmlns:a14="http://schemas.microsoft.com/office/drawing/2010/main">
                <a:noFill/>
              </a14:hiddenFill>
            </a:ext>
          </a:extLst>
        </p:spPr>
      </p:cxnSp>
      <p:sp>
        <p:nvSpPr>
          <p:cNvPr id="2" name="Title 1"/>
          <p:cNvSpPr>
            <a:spLocks noGrp="1"/>
          </p:cNvSpPr>
          <p:nvPr>
            <p:ph type="title" hasCustomPrompt="1"/>
          </p:nvPr>
        </p:nvSpPr>
        <p:spPr>
          <a:xfrm>
            <a:off x="346334" y="2249896"/>
            <a:ext cx="8089901" cy="1421928"/>
          </a:xfrm>
        </p:spPr>
        <p:txBody>
          <a:bodyPr vert="horz" wrap="square" lIns="91440" tIns="45720" rIns="91440" bIns="45720" rtlCol="0" anchor="b" anchorCtr="0">
            <a:spAutoFit/>
          </a:bodyPr>
          <a:lstStyle>
            <a:lvl1pPr marL="280988" indent="-280988">
              <a:lnSpc>
                <a:spcPct val="90000"/>
              </a:lnSpc>
              <a:defRPr lang="en-US" sz="4800" spc="-20" baseline="0" dirty="0">
                <a:solidFill>
                  <a:schemeClr val="bg2"/>
                </a:solidFill>
              </a:defRPr>
            </a:lvl1pPr>
          </a:lstStyle>
          <a:p>
            <a:pPr lvl="0"/>
            <a:r>
              <a:rPr lang="en-US" dirty="0" smtClean="0"/>
              <a:t>“Lorem ipsum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083341"/>
            <a:ext cx="8325548" cy="721900"/>
          </a:xfrm>
        </p:spPr>
        <p:txBody>
          <a:bodyPr vert="horz" wrap="square" lIns="91440" tIns="45720" rIns="91440" bIns="45720" rtlCol="0">
            <a:noAutofit/>
          </a:bodyPr>
          <a:lstStyle>
            <a:lvl1pPr marL="0" indent="0">
              <a:spcBef>
                <a:spcPts val="300"/>
              </a:spcBef>
              <a:buNone/>
              <a:defRPr lang="en-US" sz="1600" baseline="0" dirty="0" smtClean="0">
                <a:solidFill>
                  <a:schemeClr val="bg2"/>
                </a:solidFill>
              </a:defRPr>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pic>
        <p:nvPicPr>
          <p:cNvPr id="20" name="Picture 41"/>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b="35957"/>
          <a:stretch/>
        </p:blipFill>
        <p:spPr bwMode="invGray">
          <a:xfrm>
            <a:off x="8131174" y="6392864"/>
            <a:ext cx="799313" cy="33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9967005"/>
      </p:ext>
    </p:extLst>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on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6334" y="543207"/>
            <a:ext cx="8089901" cy="4081117"/>
          </a:xfrm>
        </p:spPr>
        <p:txBody>
          <a:bodyPr vert="horz" wrap="square" lIns="91440" tIns="45720" rIns="91440" bIns="45720" rtlCol="0" anchor="b" anchorCtr="0">
            <a:spAutoFit/>
          </a:bodyPr>
          <a:lstStyle>
            <a:lvl1pPr marL="280988" indent="-280988">
              <a:lnSpc>
                <a:spcPct val="90000"/>
              </a:lnSpc>
              <a:defRPr lang="en-US" sz="4800" spc="-20" baseline="0" dirty="0"/>
            </a:lvl1pPr>
          </a:lstStyle>
          <a:p>
            <a:pPr lvl="0"/>
            <a:r>
              <a:rPr lang="en-US" dirty="0" smtClean="0"/>
              <a:t>“</a:t>
            </a:r>
            <a:r>
              <a:rPr lang="en-US" dirty="0" err="1" smtClean="0"/>
              <a:t>Lorem</a:t>
            </a:r>
            <a:r>
              <a:rPr lang="en-US" dirty="0" smtClean="0"/>
              <a:t> </a:t>
            </a:r>
            <a:r>
              <a:rPr lang="en-US" dirty="0" err="1" smtClean="0"/>
              <a:t>ipsum</a:t>
            </a:r>
            <a:r>
              <a:rPr lang="en-US" dirty="0" smtClean="0"/>
              <a:t>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 </a:t>
            </a:r>
            <a:r>
              <a:rPr lang="en-US" dirty="0" err="1" smtClean="0"/>
              <a:t>sedo</a:t>
            </a:r>
            <a:r>
              <a:rPr lang="en-US" dirty="0" smtClean="0"/>
              <a:t>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labotre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et </a:t>
            </a:r>
            <a:r>
              <a:rPr lang="en-US" dirty="0" err="1" smtClean="0"/>
              <a:t>venium</a:t>
            </a:r>
            <a:r>
              <a:rPr lang="en-US" dirty="0" smtClean="0"/>
              <a:t>, </a:t>
            </a:r>
            <a:r>
              <a:rPr lang="en-US" dirty="0" err="1" smtClean="0"/>
              <a:t>quis</a:t>
            </a:r>
            <a:r>
              <a:rPr lang="en-US" dirty="0" smtClean="0"/>
              <a:t> </a:t>
            </a:r>
            <a:r>
              <a:rPr lang="en-US" dirty="0" err="1" smtClean="0"/>
              <a:t>nostrud</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921541"/>
            <a:ext cx="8325548" cy="721900"/>
          </a:xfrm>
        </p:spPr>
        <p:txBody>
          <a:bodyPr vert="horz" wrap="square" lIns="91440" tIns="45720" rIns="91440" bIns="45720" rtlCol="0">
            <a:noAutofit/>
          </a:bodyPr>
          <a:lstStyle>
            <a:lvl1pPr marL="0" indent="0">
              <a:spcBef>
                <a:spcPts val="300"/>
              </a:spcBef>
              <a:buNone/>
              <a:defRPr lang="en-US" sz="1600" baseline="0" dirty="0" smtClean="0"/>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9A6150A5-0478-4814-9F6F-313D0B0598FE}"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55213682"/>
      </p:ext>
    </p:extLst>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156375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8F6F5B01-31EA-46FA-A31F-D71521F3C0AE}"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ad and Content w/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202179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38226" y="1563684"/>
            <a:ext cx="8087171" cy="313932"/>
          </a:xfrm>
        </p:spPr>
        <p:txBody>
          <a:bodyPr anchor="t"/>
          <a:lstStyle>
            <a:lvl1pPr marL="0" indent="0">
              <a:buNone/>
              <a:defRPr sz="2100" b="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BE4F006E-5431-4BDD-8829-6B0B1D987D3A}"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574316033"/>
      </p:ext>
    </p:extLst>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 and 2-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3999"/>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Content Placeholder 2"/>
          <p:cNvSpPr>
            <a:spLocks noGrp="1"/>
          </p:cNvSpPr>
          <p:nvPr>
            <p:ph idx="1" hasCustomPrompt="1"/>
          </p:nvPr>
        </p:nvSpPr>
        <p:spPr>
          <a:xfrm>
            <a:off x="661464" y="1562634"/>
            <a:ext cx="3989387"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41062" y="1013951"/>
            <a:ext cx="8077645" cy="383182"/>
          </a:xfrm>
        </p:spPr>
        <p:txBody>
          <a:bodyPr vert="horz" wrap="square" lIns="91440" tIns="45720" rIns="91440" bIns="45720" rtlCol="0" anchor="t">
            <a:noAutofit/>
          </a:bodyPr>
          <a:lstStyle>
            <a:lvl1pPr>
              <a:defRPr lang="en-US" dirty="0" smtClean="0"/>
            </a:lvl1pPr>
          </a:lstStyle>
          <a:p>
            <a:pPr marL="0" lvl="0" indent="0">
              <a:buNone/>
            </a:pPr>
            <a:r>
              <a:rPr lang="en-US" dirty="0" smtClean="0"/>
              <a:t>Subhead</a:t>
            </a:r>
          </a:p>
        </p:txBody>
      </p:sp>
      <p:sp>
        <p:nvSpPr>
          <p:cNvPr id="9" name="Content Placeholder 2"/>
          <p:cNvSpPr>
            <a:spLocks noGrp="1"/>
          </p:cNvSpPr>
          <p:nvPr>
            <p:ph idx="11" hasCustomPrompt="1"/>
          </p:nvPr>
        </p:nvSpPr>
        <p:spPr>
          <a:xfrm>
            <a:off x="4882627" y="1556703"/>
            <a:ext cx="4013199"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513693AB-E85E-4A83-93AE-7C2C33716FFD}" type="datetime1">
              <a:rPr lang="en-US" smtClean="0"/>
              <a:pPr/>
              <a:t>11/28/17</a:t>
            </a:fld>
            <a:endParaRPr lang="en-US" dirty="0"/>
          </a:p>
        </p:txBody>
      </p:sp>
      <p:sp>
        <p:nvSpPr>
          <p:cNvPr id="11"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12"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 and Subhead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4801"/>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Text Placeholder 2"/>
          <p:cNvSpPr>
            <a:spLocks noGrp="1"/>
          </p:cNvSpPr>
          <p:nvPr>
            <p:ph type="body" idx="10" hasCustomPrompt="1"/>
          </p:nvPr>
        </p:nvSpPr>
        <p:spPr>
          <a:xfrm>
            <a:off x="640321" y="1011992"/>
            <a:ext cx="8077645" cy="383182"/>
          </a:xfrm>
        </p:spPr>
        <p:txBody>
          <a:bodyPr vert="horz" wrap="square" lIns="91440" tIns="45720" rIns="91440" bIns="45720" rtlCol="0" anchor="t">
            <a:noAutofit/>
          </a:bodyPr>
          <a:lstStyle>
            <a:lvl1pPr marL="168275" indent="-168275">
              <a:buNone/>
              <a:defRPr lang="en-US" dirty="0" smtClean="0"/>
            </a:lvl1pPr>
          </a:lstStyle>
          <a:p>
            <a:pPr marL="0" lvl="0" indent="0"/>
            <a:r>
              <a:rPr lang="en-US" dirty="0" smtClean="0"/>
              <a:t>Subhead</a:t>
            </a:r>
          </a:p>
        </p:txBody>
      </p:sp>
      <p:sp>
        <p:nvSpPr>
          <p:cNvPr id="7"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C1669700-339D-4BC3-9C61-1670B9701C57}"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9E7F4196-1AA7-489C-AB25-66F2A1CDE0B2}" type="datetime1">
              <a:rPr lang="en-US" smtClean="0"/>
              <a:pPr/>
              <a:t>11/28/17</a:t>
            </a:fld>
            <a:endParaRPr lang="en-US" dirty="0"/>
          </a:p>
        </p:txBody>
      </p:sp>
      <p:sp>
        <p:nvSpPr>
          <p:cNvPr id="6"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7"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0" y="-1"/>
            <a:ext cx="9144000" cy="6251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C412304-4450-4BFA-A76B-D97C72798D07}"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801994352"/>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losing with Single Imag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7318694"/>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with Logo">
    <p:bg>
      <p:bgPr>
        <a:solidFill>
          <a:schemeClr val="tx2"/>
        </a:solidFill>
        <a:effectLst/>
      </p:bgPr>
    </p:bg>
    <p:spTree>
      <p:nvGrpSpPr>
        <p:cNvPr id="1" name=""/>
        <p:cNvGrpSpPr/>
        <p:nvPr/>
      </p:nvGrpSpPr>
      <p:grpSpPr>
        <a:xfrm>
          <a:off x="0" y="0"/>
          <a:ext cx="0" cy="0"/>
          <a:chOff x="0" y="0"/>
          <a:chExt cx="0" cy="0"/>
        </a:xfrm>
      </p:grpSpPr>
      <p:pic>
        <p:nvPicPr>
          <p:cNvPr id="7"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3630547" y="2701522"/>
            <a:ext cx="2110616" cy="1378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827374"/>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losing with Quote">
    <p:bg>
      <p:bgPr>
        <a:solidFill>
          <a:schemeClr val="tx2"/>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p:nvPr>
        </p:nvSpPr>
        <p:spPr>
          <a:xfrm>
            <a:off x="658358" y="639525"/>
            <a:ext cx="6204666" cy="1446212"/>
          </a:xfrm>
        </p:spPr>
        <p:txBody>
          <a:bodyPr/>
          <a:lstStyle>
            <a:lvl1pPr marL="0" indent="0">
              <a:lnSpc>
                <a:spcPct val="95000"/>
              </a:lnSpc>
              <a:spcBef>
                <a:spcPts val="600"/>
              </a:spcBef>
              <a:buFontTx/>
              <a:buNone/>
              <a:defRPr sz="2400">
                <a:solidFill>
                  <a:schemeClr val="bg2"/>
                </a:solidFill>
                <a:latin typeface="+mn-lt"/>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r>
              <a:rPr lang="en-US" smtClean="0"/>
              <a:t>Click to edit Master text styles</a:t>
            </a:r>
          </a:p>
        </p:txBody>
      </p:sp>
      <p:cxnSp>
        <p:nvCxnSpPr>
          <p:cNvPr id="8" name="Straight Connector 7"/>
          <p:cNvCxnSpPr/>
          <p:nvPr userDrawn="1"/>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Picture 8"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3414216"/>
            <a:ext cx="1503181" cy="977406"/>
          </a:xfrm>
          <a:prstGeom prst="rect">
            <a:avLst/>
          </a:prstGeom>
        </p:spPr>
      </p:pic>
    </p:spTree>
    <p:extLst>
      <p:ext uri="{BB962C8B-B14F-4D97-AF65-F5344CB8AC3E}">
        <p14:creationId xmlns:p14="http://schemas.microsoft.com/office/powerpoint/2010/main" val="1944395890"/>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losing with Collage">
    <p:bg>
      <p:bgPr>
        <a:solidFill>
          <a:schemeClr val="tx2"/>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5" y="3818374"/>
            <a:ext cx="4210268" cy="3042745"/>
          </a:xfrm>
          <a:prstGeom prst="rect">
            <a:avLst/>
          </a:prstGeom>
        </p:spPr>
      </p:pic>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 y="0"/>
            <a:ext cx="9144004" cy="3868899"/>
          </a:xfrm>
          <a:prstGeom prst="rect">
            <a:avLst/>
          </a:prstGeom>
        </p:spPr>
      </p:pic>
      <p:pic>
        <p:nvPicPr>
          <p:cNvPr id="14" name="Picture 13"/>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754880" y="1611152"/>
            <a:ext cx="4389119" cy="2724912"/>
          </a:xfrm>
          <a:prstGeom prst="rect">
            <a:avLst/>
          </a:prstGeom>
        </p:spPr>
      </p:pic>
      <p:pic>
        <p:nvPicPr>
          <p:cNvPr id="15" name="Picture 1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4099033" y="4336064"/>
            <a:ext cx="5044967" cy="2521936"/>
          </a:xfrm>
          <a:prstGeom prst="rect">
            <a:avLst/>
          </a:prstGeom>
        </p:spPr>
      </p:pic>
      <p:sp>
        <p:nvSpPr>
          <p:cNvPr id="16" name="Rectangle 15"/>
          <p:cNvSpPr/>
          <p:nvPr userDrawn="1"/>
        </p:nvSpPr>
        <p:spPr bwMode="auto">
          <a:xfrm>
            <a:off x="2723103" y="1611152"/>
            <a:ext cx="3675888" cy="3675888"/>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7" name="Picture 7"/>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b="38631"/>
          <a:stretch/>
        </p:blipFill>
        <p:spPr bwMode="auto">
          <a:xfrm>
            <a:off x="4327515" y="2924450"/>
            <a:ext cx="2223280" cy="893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814910"/>
      </p:ext>
    </p:extLst>
  </p:cSld>
  <p:clrMapOvr>
    <a:masterClrMapping/>
  </p:clrMapOvr>
  <p:transition xmlns:p14="http://schemas.microsoft.com/office/powerpoint/2010/mai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C42DCCBC-AA0F-44E9-9EDE-CB9B971EF028}" type="datetime1">
              <a:rPr lang="en-US" smtClean="0"/>
              <a:pPr/>
              <a:t>11/28/17</a:t>
            </a:fld>
            <a:endParaRPr lang="en-US" dirty="0"/>
          </a:p>
        </p:txBody>
      </p:sp>
      <p:sp>
        <p:nvSpPr>
          <p:cNvPr id="3" name="Text Placeholder 2"/>
          <p:cNvSpPr>
            <a:spLocks noGrp="1"/>
          </p:cNvSpPr>
          <p:nvPr>
            <p:ph type="body" sz="quarter" idx="10"/>
          </p:nvPr>
        </p:nvSpPr>
        <p:spPr>
          <a:xfrm>
            <a:off x="747714" y="4349650"/>
            <a:ext cx="6477000" cy="489939"/>
          </a:xfrm>
        </p:spPr>
        <p:txBody>
          <a:bodyPr vert="horz" wrap="square" lIns="0" tIns="0" rIns="0" bIns="0" rtlCol="0" anchor="t" anchorCtr="0"/>
          <a:lstStyle>
            <a:lvl1pPr marL="0" indent="0">
              <a:spcBef>
                <a:spcPts val="0"/>
              </a:spcBef>
              <a:buNone/>
              <a:defRPr lang="en-US" sz="1800" i="0" smtClean="0">
                <a:cs typeface="Arial" pitchFamily="34" charset="0"/>
              </a:defRPr>
            </a:lvl1pPr>
            <a:lvl2pPr>
              <a:defRPr lang="en-US" sz="1800" smtClean="0">
                <a:solidFill>
                  <a:schemeClr val="tx1"/>
                </a:solidFill>
                <a:latin typeface="+mn-lt"/>
              </a:defRPr>
            </a:lvl2pPr>
            <a:lvl3pPr>
              <a:defRPr lang="en-US" sz="1800" smtClean="0">
                <a:solidFill>
                  <a:schemeClr val="tx1"/>
                </a:solidFill>
                <a:latin typeface="+mn-lt"/>
              </a:defRPr>
            </a:lvl3pPr>
            <a:lvl4pPr>
              <a:defRPr lang="en-US" sz="1800" smtClean="0">
                <a:solidFill>
                  <a:schemeClr val="tx1"/>
                </a:solidFill>
                <a:latin typeface="+mn-lt"/>
              </a:defRPr>
            </a:lvl4pPr>
            <a:lvl5pPr>
              <a:defRPr lang="en-US" sz="1800">
                <a:solidFill>
                  <a:schemeClr val="tx1"/>
                </a:solidFill>
                <a:latin typeface="+mn-lt"/>
              </a:defRPr>
            </a:lvl5pPr>
          </a:lstStyle>
          <a:p>
            <a:pPr marL="0" lvl="0"/>
            <a:r>
              <a:rPr lang="en-US" dirty="0" smtClean="0"/>
              <a:t>Click to edit Master text styles</a:t>
            </a:r>
            <a:endParaRPr lang="en-US" dirty="0"/>
          </a:p>
        </p:txBody>
      </p:sp>
      <p:pic>
        <p:nvPicPr>
          <p:cNvPr id="9" name="Picture 8"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742959"/>
            <a:ext cx="1400637" cy="910729"/>
          </a:xfrm>
          <a:prstGeom prst="rect">
            <a:avLst/>
          </a:prstGeom>
        </p:spPr>
      </p:pic>
    </p:spTree>
    <p:extLst>
      <p:ext uri="{BB962C8B-B14F-4D97-AF65-F5344CB8AC3E}">
        <p14:creationId xmlns:p14="http://schemas.microsoft.com/office/powerpoint/2010/main" val="129140796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1">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6" y="2999514"/>
            <a:ext cx="6550481"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11/28/17</a:t>
            </a:fld>
            <a:endParaRPr lang="en-US" dirty="0"/>
          </a:p>
        </p:txBody>
      </p:sp>
      <p:sp>
        <p:nvSpPr>
          <p:cNvPr id="3" name="Text Placeholder 2"/>
          <p:cNvSpPr>
            <a:spLocks noGrp="1"/>
          </p:cNvSpPr>
          <p:nvPr>
            <p:ph type="body" sz="quarter" idx="10"/>
          </p:nvPr>
        </p:nvSpPr>
        <p:spPr>
          <a:xfrm>
            <a:off x="746125" y="4045554"/>
            <a:ext cx="6478588" cy="365125"/>
          </a:xfrm>
        </p:spPr>
        <p:txBody>
          <a:bodyPr vert="horz" wrap="square" lIns="0" tIns="0" rIns="0" bIns="0" rtlCol="0" anchor="t" anchorCtr="0"/>
          <a:lstStyle>
            <a:lvl1pPr marL="0" indent="0">
              <a:spcBef>
                <a:spcPts val="0"/>
              </a:spcBef>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pic>
        <p:nvPicPr>
          <p:cNvPr id="14" name="Picture 13"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31092215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2">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F3D771E1-46BB-4A41-837B-A28DD845D1F3}" type="datetime1">
              <a:rPr lang="en-US" smtClean="0"/>
              <a:pPr/>
              <a:t>11/28/17</a:t>
            </a:fld>
            <a:endParaRPr lang="en-US" dirty="0"/>
          </a:p>
        </p:txBody>
      </p:sp>
      <p:sp>
        <p:nvSpPr>
          <p:cNvPr id="4" name="Text Placeholder 3"/>
          <p:cNvSpPr>
            <a:spLocks noGrp="1"/>
          </p:cNvSpPr>
          <p:nvPr>
            <p:ph type="body" sz="quarter" idx="10"/>
          </p:nvPr>
        </p:nvSpPr>
        <p:spPr>
          <a:xfrm>
            <a:off x="745587" y="4046758"/>
            <a:ext cx="6451600" cy="32575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47320750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3">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2" name="Picture 41"/>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invGray">
          <a:xfrm>
            <a:off x="748376" y="742095"/>
            <a:ext cx="1044588" cy="682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B1DD14AD-E010-464A-BC72-115CD7ABDD27}" type="datetime1">
              <a:rPr lang="en-US" smtClean="0"/>
              <a:pPr/>
              <a:t>11/28/17</a:t>
            </a:fld>
            <a:endParaRPr lang="en-US" dirty="0"/>
          </a:p>
        </p:txBody>
      </p:sp>
      <p:sp>
        <p:nvSpPr>
          <p:cNvPr id="4" name="Text Placeholder 3"/>
          <p:cNvSpPr>
            <a:spLocks noGrp="1"/>
          </p:cNvSpPr>
          <p:nvPr>
            <p:ph type="body" sz="quarter" idx="10"/>
          </p:nvPr>
        </p:nvSpPr>
        <p:spPr>
          <a:xfrm>
            <a:off x="744762" y="4045137"/>
            <a:ext cx="6478043" cy="34147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marL="230187" indent="0">
              <a:buNone/>
              <a:defRPr lang="en-US" sz="1800" smtClean="0">
                <a:latin typeface="+mn-lt"/>
              </a:defRPr>
            </a:lvl2pPr>
            <a:lvl3pPr marL="687387" indent="0">
              <a:buNone/>
              <a:defRPr lang="en-US" sz="1800" smtClean="0">
                <a:latin typeface="+mn-lt"/>
              </a:defRPr>
            </a:lvl3pPr>
            <a:lvl4pPr marL="1143000" indent="0">
              <a:buNone/>
              <a:defRPr lang="en-US" sz="1800" smtClean="0">
                <a:latin typeface="+mn-lt"/>
              </a:defRPr>
            </a:lvl4pPr>
            <a:lvl5pPr marL="1601787" indent="0">
              <a:buNone/>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16322147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4">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ltGray">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DBD169FF-1EB6-4E72-A743-2950EDD253FC}" type="datetime1">
              <a:rPr lang="en-US" smtClean="0"/>
              <a:pPr/>
              <a:t>11/28/17</a:t>
            </a:fld>
            <a:endParaRPr lang="en-US" dirty="0"/>
          </a:p>
        </p:txBody>
      </p:sp>
      <p:sp>
        <p:nvSpPr>
          <p:cNvPr id="4" name="Text Placeholder 3"/>
          <p:cNvSpPr>
            <a:spLocks noGrp="1"/>
          </p:cNvSpPr>
          <p:nvPr>
            <p:ph type="body" sz="quarter" idx="10"/>
          </p:nvPr>
        </p:nvSpPr>
        <p:spPr>
          <a:xfrm>
            <a:off x="746125" y="4044820"/>
            <a:ext cx="6478588" cy="406400"/>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39571396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5">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bwMode="ltGray">
          <a:xfrm>
            <a:off x="0" y="0"/>
            <a:ext cx="9144000" cy="6858000"/>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ltGray">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userDrawn="1"/>
        </p:nvSpPr>
        <p:spPr bwMode="ltGray">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968B2403-7DF7-4776-922B-AE99AEA16D7C}" type="datetime1">
              <a:rPr lang="en-US" smtClean="0"/>
              <a:pPr/>
              <a:t>11/28/17</a:t>
            </a:fld>
            <a:endParaRPr lang="en-US" dirty="0"/>
          </a:p>
        </p:txBody>
      </p:sp>
      <p:sp>
        <p:nvSpPr>
          <p:cNvPr id="4" name="Text Placeholder 3"/>
          <p:cNvSpPr>
            <a:spLocks noGrp="1"/>
          </p:cNvSpPr>
          <p:nvPr>
            <p:ph type="body" sz="quarter" idx="10"/>
          </p:nvPr>
        </p:nvSpPr>
        <p:spPr>
          <a:xfrm>
            <a:off x="744351" y="4046607"/>
            <a:ext cx="6472238" cy="434178"/>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18149240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bwMode="ltGray">
          <a:xfrm>
            <a:off x="0" y="1"/>
            <a:ext cx="9144000" cy="6858000"/>
          </a:xfrm>
          <a:prstGeom prst="rect">
            <a:avLst/>
          </a:prstGeom>
        </p:spPr>
      </p:pic>
      <p:sp>
        <p:nvSpPr>
          <p:cNvPr id="6" name="Rectangle 5"/>
          <p:cNvSpPr/>
          <p:nvPr userDrawn="1"/>
        </p:nvSpPr>
        <p:spPr bwMode="invGray">
          <a:xfrm>
            <a:off x="0" y="-1"/>
            <a:ext cx="9144000" cy="6858001"/>
          </a:xfrm>
          <a:prstGeom prst="rect">
            <a:avLst/>
          </a:prstGeom>
          <a:solidFill>
            <a:srgbClr val="000000">
              <a:alpha val="40000"/>
            </a:srgbClr>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1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fld id="{7728D13F-054C-4170-9317-1FD7A1D57930}" type="datetime1">
              <a:rPr lang="en-US" smtClean="0"/>
              <a:pPr/>
              <a:t>11/28/17</a:t>
            </a:fld>
            <a:endParaRPr lang="en-US" dirty="0"/>
          </a:p>
        </p:txBody>
      </p:sp>
      <p:sp>
        <p:nvSpPr>
          <p:cNvPr id="17"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r>
              <a:rPr lang="en-US" smtClean="0"/>
              <a:t>Presentation Title and/or Sub Brand Name Here</a:t>
            </a:r>
            <a:endParaRPr lang="en-US" dirty="0"/>
          </a:p>
        </p:txBody>
      </p:sp>
      <p:sp>
        <p:nvSpPr>
          <p:cNvPr id="18"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1">
                <a:solidFill>
                  <a:schemeClr val="bg2"/>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19" name="Straight Connector 18"/>
          <p:cNvCxnSpPr/>
          <p:nvPr/>
        </p:nvCxnSpPr>
        <p:spPr>
          <a:xfrm>
            <a:off x="365125" y="6250080"/>
            <a:ext cx="8413750" cy="0"/>
          </a:xfrm>
          <a:prstGeom prst="line">
            <a:avLst/>
          </a:prstGeom>
          <a:noFill/>
          <a:ln w="3175" cap="flat">
            <a:solidFill>
              <a:schemeClr val="bg2"/>
            </a:solidFill>
            <a:prstDash val="solid"/>
            <a:miter lim="800000"/>
            <a:headEnd/>
            <a:tailEnd/>
          </a:ln>
          <a:extLst>
            <a:ext uri="{909E8E84-426E-40dd-AFC4-6F175D3DCCD1}">
              <a14:hiddenFill xmlns:a14="http://schemas.microsoft.com/office/drawing/2010/main">
                <a:noFill/>
              </a14:hiddenFill>
            </a:ext>
          </a:extLst>
        </p:spPr>
      </p:cxnSp>
      <p:cxnSp>
        <p:nvCxnSpPr>
          <p:cNvPr id="13" name="Straight Connector 12"/>
          <p:cNvCxnSpPr/>
          <p:nvPr userDrawn="1"/>
        </p:nvCxnSpPr>
        <p:spPr>
          <a:xfrm>
            <a:off x="365125" y="6250080"/>
            <a:ext cx="8413750" cy="0"/>
          </a:xfrm>
          <a:prstGeom prst="line">
            <a:avLst/>
          </a:prstGeom>
          <a:noFill/>
          <a:ln w="3175" cap="flat">
            <a:solidFill>
              <a:schemeClr val="bg2"/>
            </a:solidFill>
            <a:prstDash val="solid"/>
            <a:miter lim="800000"/>
            <a:headEnd/>
            <a:tailEnd/>
          </a:ln>
          <a:extLst>
            <a:ext uri="{909E8E84-426E-40dd-AFC4-6F175D3DCCD1}">
              <a14:hiddenFill xmlns:a14="http://schemas.microsoft.com/office/drawing/2010/main">
                <a:noFill/>
              </a14:hiddenFill>
            </a:ext>
          </a:extLst>
        </p:spPr>
      </p:cxnSp>
      <p:sp>
        <p:nvSpPr>
          <p:cNvPr id="2" name="Title 1"/>
          <p:cNvSpPr>
            <a:spLocks noGrp="1"/>
          </p:cNvSpPr>
          <p:nvPr>
            <p:ph type="title" hasCustomPrompt="1"/>
          </p:nvPr>
        </p:nvSpPr>
        <p:spPr>
          <a:xfrm>
            <a:off x="346334" y="2249896"/>
            <a:ext cx="8089901" cy="1421928"/>
          </a:xfrm>
        </p:spPr>
        <p:txBody>
          <a:bodyPr vert="horz" wrap="square" lIns="91440" tIns="45720" rIns="91440" bIns="45720" rtlCol="0" anchor="b" anchorCtr="0">
            <a:spAutoFit/>
          </a:bodyPr>
          <a:lstStyle>
            <a:lvl1pPr marL="280988" indent="-280988">
              <a:lnSpc>
                <a:spcPct val="90000"/>
              </a:lnSpc>
              <a:defRPr lang="en-US" sz="4800" spc="-20" baseline="0" dirty="0">
                <a:solidFill>
                  <a:schemeClr val="bg2"/>
                </a:solidFill>
              </a:defRPr>
            </a:lvl1pPr>
          </a:lstStyle>
          <a:p>
            <a:pPr lvl="0"/>
            <a:r>
              <a:rPr lang="en-US" dirty="0" smtClean="0"/>
              <a:t>“Lorem ipsum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083341"/>
            <a:ext cx="8325548" cy="721900"/>
          </a:xfrm>
        </p:spPr>
        <p:txBody>
          <a:bodyPr vert="horz" wrap="square" lIns="91440" tIns="45720" rIns="91440" bIns="45720" rtlCol="0">
            <a:noAutofit/>
          </a:bodyPr>
          <a:lstStyle>
            <a:lvl1pPr marL="0" indent="0">
              <a:spcBef>
                <a:spcPts val="300"/>
              </a:spcBef>
              <a:buNone/>
              <a:defRPr lang="en-US" sz="1600" baseline="0" dirty="0" smtClean="0">
                <a:solidFill>
                  <a:schemeClr val="bg2"/>
                </a:solidFill>
              </a:defRPr>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pic>
        <p:nvPicPr>
          <p:cNvPr id="20" name="Picture 41"/>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b="35957"/>
          <a:stretch/>
        </p:blipFill>
        <p:spPr bwMode="invGray">
          <a:xfrm>
            <a:off x="8131174" y="6392864"/>
            <a:ext cx="799313" cy="33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661690"/>
      </p:ext>
    </p:extLst>
  </p:cSld>
  <p:clrMapOvr>
    <a:masterClrMapping/>
  </p:clrMapOvr>
  <p:transition xmlns:p14="http://schemas.microsoft.com/office/powerpoint/2010/mai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on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6334" y="543207"/>
            <a:ext cx="8089901" cy="4081117"/>
          </a:xfrm>
        </p:spPr>
        <p:txBody>
          <a:bodyPr vert="horz" wrap="square" lIns="91440" tIns="45720" rIns="91440" bIns="45720" rtlCol="0" anchor="b" anchorCtr="0">
            <a:spAutoFit/>
          </a:bodyPr>
          <a:lstStyle>
            <a:lvl1pPr marL="280988" indent="-280988">
              <a:lnSpc>
                <a:spcPct val="90000"/>
              </a:lnSpc>
              <a:defRPr lang="en-US" sz="4800" spc="-20" baseline="0" dirty="0"/>
            </a:lvl1pPr>
          </a:lstStyle>
          <a:p>
            <a:pPr lvl="0"/>
            <a:r>
              <a:rPr lang="en-US" dirty="0" smtClean="0"/>
              <a:t>“</a:t>
            </a:r>
            <a:r>
              <a:rPr lang="en-US" dirty="0" err="1" smtClean="0"/>
              <a:t>Lorem</a:t>
            </a:r>
            <a:r>
              <a:rPr lang="en-US" dirty="0" smtClean="0"/>
              <a:t> </a:t>
            </a:r>
            <a:r>
              <a:rPr lang="en-US" dirty="0" err="1" smtClean="0"/>
              <a:t>ipsum</a:t>
            </a:r>
            <a:r>
              <a:rPr lang="en-US" dirty="0" smtClean="0"/>
              <a:t>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 </a:t>
            </a:r>
            <a:r>
              <a:rPr lang="en-US" dirty="0" err="1" smtClean="0"/>
              <a:t>sedo</a:t>
            </a:r>
            <a:r>
              <a:rPr lang="en-US" dirty="0" smtClean="0"/>
              <a:t>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labotre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et </a:t>
            </a:r>
            <a:r>
              <a:rPr lang="en-US" dirty="0" err="1" smtClean="0"/>
              <a:t>venium</a:t>
            </a:r>
            <a:r>
              <a:rPr lang="en-US" dirty="0" smtClean="0"/>
              <a:t>, </a:t>
            </a:r>
            <a:r>
              <a:rPr lang="en-US" dirty="0" err="1" smtClean="0"/>
              <a:t>quis</a:t>
            </a:r>
            <a:r>
              <a:rPr lang="en-US" dirty="0" smtClean="0"/>
              <a:t> </a:t>
            </a:r>
            <a:r>
              <a:rPr lang="en-US" dirty="0" err="1" smtClean="0"/>
              <a:t>nostrud</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921541"/>
            <a:ext cx="8325548" cy="721900"/>
          </a:xfrm>
        </p:spPr>
        <p:txBody>
          <a:bodyPr vert="horz" wrap="square" lIns="91440" tIns="45720" rIns="91440" bIns="45720" rtlCol="0">
            <a:noAutofit/>
          </a:bodyPr>
          <a:lstStyle>
            <a:lvl1pPr marL="0" indent="0">
              <a:spcBef>
                <a:spcPts val="300"/>
              </a:spcBef>
              <a:buNone/>
              <a:defRPr lang="en-US" sz="1600" baseline="0" dirty="0" smtClean="0"/>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128D28A0-0B10-49E3-B98C-F13B15972263}"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3508275623"/>
      </p:ext>
    </p:extLst>
  </p:cSld>
  <p:clrMapOvr>
    <a:masterClrMapping/>
  </p:clrMapOvr>
  <p:transition xmlns:p14="http://schemas.microsoft.com/office/powerpoint/2010/mai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156375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99F6946C-7957-4FE0-A225-75CA733E28BC}"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874200225"/>
      </p:ext>
    </p:extLst>
  </p:cSld>
  <p:clrMapOvr>
    <a:masterClrMapping/>
  </p:clrMapOvr>
  <p:transition xmlns:p14="http://schemas.microsoft.com/office/powerpoint/2010/mai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Head and Content w/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202179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38226" y="1563684"/>
            <a:ext cx="8087171" cy="313932"/>
          </a:xfrm>
        </p:spPr>
        <p:txBody>
          <a:bodyPr anchor="t"/>
          <a:lstStyle>
            <a:lvl1pPr marL="0" indent="0">
              <a:buNone/>
              <a:defRPr sz="2100" b="0">
                <a:solidFill>
                  <a:schemeClr val="bg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1D8ECEF0-CB47-4EA5-B6EB-9C58888664FE}"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860499142"/>
      </p:ext>
    </p:extLst>
  </p:cSld>
  <p:clrMapOvr>
    <a:masterClrMapping/>
  </p:clrMapOvr>
  <p:transition xmlns:p14="http://schemas.microsoft.com/office/powerpoint/2010/mai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ead and 2-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8912"/>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Content Placeholder 2"/>
          <p:cNvSpPr>
            <a:spLocks noGrp="1"/>
          </p:cNvSpPr>
          <p:nvPr>
            <p:ph idx="1" hasCustomPrompt="1"/>
          </p:nvPr>
        </p:nvSpPr>
        <p:spPr>
          <a:xfrm>
            <a:off x="661464" y="1562634"/>
            <a:ext cx="3989387"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41062" y="1013951"/>
            <a:ext cx="8077645" cy="383182"/>
          </a:xfrm>
        </p:spPr>
        <p:txBody>
          <a:bodyPr vert="horz" wrap="square" lIns="91440" tIns="45720" rIns="91440" bIns="45720" rtlCol="0" anchor="t">
            <a:noAutofit/>
          </a:bodyPr>
          <a:lstStyle>
            <a:lvl1pPr>
              <a:defRPr lang="en-US" dirty="0" smtClean="0"/>
            </a:lvl1pPr>
          </a:lstStyle>
          <a:p>
            <a:pPr marL="0" lvl="0" indent="0">
              <a:buNone/>
            </a:pPr>
            <a:r>
              <a:rPr lang="en-US" dirty="0" smtClean="0"/>
              <a:t>Subhead</a:t>
            </a:r>
          </a:p>
        </p:txBody>
      </p:sp>
      <p:sp>
        <p:nvSpPr>
          <p:cNvPr id="9" name="Content Placeholder 2"/>
          <p:cNvSpPr>
            <a:spLocks noGrp="1"/>
          </p:cNvSpPr>
          <p:nvPr>
            <p:ph idx="11" hasCustomPrompt="1"/>
          </p:nvPr>
        </p:nvSpPr>
        <p:spPr>
          <a:xfrm>
            <a:off x="4882627" y="1556703"/>
            <a:ext cx="4013199"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8FD22769-B73C-414A-8867-3CE0DE637C76}" type="datetime1">
              <a:rPr lang="en-US" smtClean="0"/>
              <a:pPr/>
              <a:t>11/28/17</a:t>
            </a:fld>
            <a:endParaRPr lang="en-US" dirty="0"/>
          </a:p>
        </p:txBody>
      </p:sp>
      <p:sp>
        <p:nvSpPr>
          <p:cNvPr id="11"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2"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304784965"/>
      </p:ext>
    </p:extLst>
  </p:cSld>
  <p:clrMapOvr>
    <a:masterClrMapping/>
  </p:clrMapOvr>
  <p:transition xmlns:p14="http://schemas.microsoft.com/office/powerpoint/2010/mai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Head and Subhead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4166"/>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Text Placeholder 2"/>
          <p:cNvSpPr>
            <a:spLocks noGrp="1"/>
          </p:cNvSpPr>
          <p:nvPr>
            <p:ph type="body" idx="10" hasCustomPrompt="1"/>
          </p:nvPr>
        </p:nvSpPr>
        <p:spPr>
          <a:xfrm>
            <a:off x="640321" y="1011992"/>
            <a:ext cx="8077645" cy="383182"/>
          </a:xfrm>
        </p:spPr>
        <p:txBody>
          <a:bodyPr vert="horz" wrap="square" lIns="91440" tIns="45720" rIns="91440" bIns="45720" rtlCol="0" anchor="t">
            <a:noAutofit/>
          </a:bodyPr>
          <a:lstStyle>
            <a:lvl1pPr marL="168275" indent="-168275">
              <a:buNone/>
              <a:defRPr lang="en-US" dirty="0" smtClean="0"/>
            </a:lvl1pPr>
          </a:lstStyle>
          <a:p>
            <a:pPr marL="0" lvl="0" indent="0"/>
            <a:r>
              <a:rPr lang="en-US" dirty="0" smtClean="0"/>
              <a:t>Subhead</a:t>
            </a:r>
          </a:p>
        </p:txBody>
      </p:sp>
      <p:sp>
        <p:nvSpPr>
          <p:cNvPr id="7"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6F556D52-286A-460A-8B31-C56630A107D8}"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445574396"/>
      </p:ext>
    </p:extLst>
  </p:cSld>
  <p:clrMapOvr>
    <a:masterClrMapping/>
  </p:clrMapOvr>
  <p:transition xmlns:p14="http://schemas.microsoft.com/office/powerpoint/2010/mai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9C768DDD-C57D-4775-A14F-6AFABE7D7161}" type="datetime1">
              <a:rPr lang="en-US" smtClean="0"/>
              <a:pPr/>
              <a:t>11/28/17</a:t>
            </a:fld>
            <a:endParaRPr lang="en-US" dirty="0"/>
          </a:p>
        </p:txBody>
      </p:sp>
      <p:sp>
        <p:nvSpPr>
          <p:cNvPr id="6"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7"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097486719"/>
      </p:ext>
    </p:extLst>
  </p:cSld>
  <p:clrMapOvr>
    <a:masterClrMapping/>
  </p:clrMapOvr>
  <p:transition xmlns:p14="http://schemas.microsoft.com/office/powerpoint/2010/mai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0" y="-1"/>
            <a:ext cx="9144000" cy="6251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301C2F7C-A299-487F-8450-8A4957FDF6BE}"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600930700"/>
      </p:ext>
    </p:extLst>
  </p:cSld>
  <p:clrMapOvr>
    <a:masterClrMapping/>
  </p:clrMapOvr>
  <p:transition xmlns:p14="http://schemas.microsoft.com/office/powerpoint/2010/mai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losing with Single Imag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710662"/>
      </p:ext>
    </p:extLst>
  </p:cSld>
  <p:clrMapOvr>
    <a:masterClrMapping/>
  </p:clrMapOvr>
  <p:transition xmlns:p14="http://schemas.microsoft.com/office/powerpoint/2010/mai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losing with Logo">
    <p:bg>
      <p:bgPr>
        <a:solidFill>
          <a:schemeClr val="tx2"/>
        </a:solidFill>
        <a:effectLst/>
      </p:bgPr>
    </p:bg>
    <p:spTree>
      <p:nvGrpSpPr>
        <p:cNvPr id="1" name=""/>
        <p:cNvGrpSpPr/>
        <p:nvPr/>
      </p:nvGrpSpPr>
      <p:grpSpPr>
        <a:xfrm>
          <a:off x="0" y="0"/>
          <a:ext cx="0" cy="0"/>
          <a:chOff x="0" y="0"/>
          <a:chExt cx="0" cy="0"/>
        </a:xfrm>
      </p:grpSpPr>
      <p:pic>
        <p:nvPicPr>
          <p:cNvPr id="5"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3630547" y="2701522"/>
            <a:ext cx="2110616" cy="1378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9200191"/>
      </p:ext>
    </p:extLst>
  </p:cSld>
  <p:clrMapOvr>
    <a:masterClrMapping/>
  </p:clrMapOvr>
  <p:transition xmlns:p14="http://schemas.microsoft.com/office/powerpoint/2010/mai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losing with Quote">
    <p:bg>
      <p:bgPr>
        <a:solidFill>
          <a:schemeClr val="tx2"/>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p:nvPr>
        </p:nvSpPr>
        <p:spPr>
          <a:xfrm>
            <a:off x="658358" y="639525"/>
            <a:ext cx="6204666" cy="1446212"/>
          </a:xfrm>
        </p:spPr>
        <p:txBody>
          <a:bodyPr/>
          <a:lstStyle>
            <a:lvl1pPr marL="0" indent="0">
              <a:lnSpc>
                <a:spcPct val="95000"/>
              </a:lnSpc>
              <a:spcBef>
                <a:spcPts val="600"/>
              </a:spcBef>
              <a:buFontTx/>
              <a:buNone/>
              <a:defRPr sz="2400">
                <a:solidFill>
                  <a:schemeClr val="bg2"/>
                </a:solidFill>
                <a:latin typeface="+mn-lt"/>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r>
              <a:rPr lang="en-US" smtClean="0"/>
              <a:t>Click to edit Master text styles</a:t>
            </a:r>
          </a:p>
        </p:txBody>
      </p:sp>
      <p:cxnSp>
        <p:nvCxnSpPr>
          <p:cNvPr id="8" name="Straight Connector 7"/>
          <p:cNvCxnSpPr/>
          <p:nvPr userDrawn="1"/>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0" name="Picture 9"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3414216"/>
            <a:ext cx="1503181" cy="977406"/>
          </a:xfrm>
          <a:prstGeom prst="rect">
            <a:avLst/>
          </a:prstGeom>
        </p:spPr>
      </p:pic>
    </p:spTree>
    <p:extLst>
      <p:ext uri="{BB962C8B-B14F-4D97-AF65-F5344CB8AC3E}">
        <p14:creationId xmlns:p14="http://schemas.microsoft.com/office/powerpoint/2010/main" val="3375995295"/>
      </p:ext>
    </p:extLst>
  </p:cSld>
  <p:clrMapOvr>
    <a:masterClrMapping/>
  </p:clrMapOvr>
  <p:transition xmlns:p14="http://schemas.microsoft.com/office/powerpoint/2010/mai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Closing with Collage">
    <p:bg>
      <p:bgPr>
        <a:solidFill>
          <a:schemeClr val="tx2"/>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5" y="3818374"/>
            <a:ext cx="4210268" cy="3042745"/>
          </a:xfrm>
          <a:prstGeom prst="rect">
            <a:avLst/>
          </a:prstGeom>
        </p:spPr>
      </p:pic>
      <p:pic>
        <p:nvPicPr>
          <p:cNvPr id="13" name="Picture 1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 y="0"/>
            <a:ext cx="9144004" cy="3868899"/>
          </a:xfrm>
          <a:prstGeom prst="rect">
            <a:avLst/>
          </a:prstGeom>
        </p:spPr>
      </p:pic>
      <p:pic>
        <p:nvPicPr>
          <p:cNvPr id="14" name="Picture 13"/>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754880" y="1611152"/>
            <a:ext cx="4389119" cy="2724912"/>
          </a:xfrm>
          <a:prstGeom prst="rect">
            <a:avLst/>
          </a:prstGeom>
        </p:spPr>
      </p:pic>
      <p:pic>
        <p:nvPicPr>
          <p:cNvPr id="15" name="Picture 1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4099033" y="4336064"/>
            <a:ext cx="5044967" cy="2521936"/>
          </a:xfrm>
          <a:prstGeom prst="rect">
            <a:avLst/>
          </a:prstGeom>
        </p:spPr>
      </p:pic>
      <p:sp>
        <p:nvSpPr>
          <p:cNvPr id="16" name="Rectangle 15"/>
          <p:cNvSpPr/>
          <p:nvPr userDrawn="1"/>
        </p:nvSpPr>
        <p:spPr bwMode="auto">
          <a:xfrm>
            <a:off x="2723103" y="1611152"/>
            <a:ext cx="3675888" cy="3675888"/>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7" name="Picture 7"/>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b="38631"/>
          <a:stretch/>
        </p:blipFill>
        <p:spPr bwMode="auto">
          <a:xfrm>
            <a:off x="4327515" y="2924450"/>
            <a:ext cx="2223280" cy="893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862915"/>
      </p:ext>
    </p:extLst>
  </p:cSld>
  <p:clrMapOvr>
    <a:masterClrMapping/>
  </p:clrMapOvr>
  <p:transition xmlns:p14="http://schemas.microsoft.com/office/powerpoint/2010/mai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1">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85481"/>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6" y="2999514"/>
            <a:ext cx="6550481"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11/28/17</a:t>
            </a:fld>
            <a:endParaRPr lang="en-US" dirty="0"/>
          </a:p>
        </p:txBody>
      </p:sp>
      <p:sp>
        <p:nvSpPr>
          <p:cNvPr id="3" name="Text Placeholder 2"/>
          <p:cNvSpPr>
            <a:spLocks noGrp="1"/>
          </p:cNvSpPr>
          <p:nvPr>
            <p:ph type="body" sz="quarter" idx="10"/>
          </p:nvPr>
        </p:nvSpPr>
        <p:spPr>
          <a:xfrm>
            <a:off x="746125" y="4045554"/>
            <a:ext cx="6478588" cy="365125"/>
          </a:xfrm>
        </p:spPr>
        <p:txBody>
          <a:bodyPr vert="horz" wrap="square" lIns="0" tIns="0" rIns="0" bIns="0" rtlCol="0" anchor="t" anchorCtr="0"/>
          <a:lstStyle>
            <a:lvl1pPr marL="0" indent="0">
              <a:spcBef>
                <a:spcPts val="0"/>
              </a:spcBef>
              <a:buNone/>
              <a:defRPr lang="en-US" sz="1800" i="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smtClean="0"/>
              <a:t>Click to edit Master text styles</a:t>
            </a:r>
            <a:endParaRPr lang="en-US" dirty="0"/>
          </a:p>
        </p:txBody>
      </p:sp>
      <p:pic>
        <p:nvPicPr>
          <p:cNvPr id="14" name="Picture 13" descr="UCSF_sig_white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31092215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35" name="Title 34"/>
          <p:cNvSpPr>
            <a:spLocks noGrp="1"/>
          </p:cNvSpPr>
          <p:nvPr>
            <p:ph type="title" hasCustomPrompt="1"/>
          </p:nvPr>
        </p:nvSpPr>
        <p:spPr>
          <a:xfrm>
            <a:off x="648605" y="2883538"/>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3436978"/>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6045890"/>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772F3927-F806-4A5F-B3A7-3A5008CDE1B8}" type="datetime1">
              <a:rPr lang="en-US" smtClean="0"/>
              <a:pPr/>
              <a:t>11/28/17</a:t>
            </a:fld>
            <a:endParaRPr lang="en-US" dirty="0"/>
          </a:p>
        </p:txBody>
      </p:sp>
      <p:sp>
        <p:nvSpPr>
          <p:cNvPr id="3" name="Text Placeholder 2"/>
          <p:cNvSpPr>
            <a:spLocks noGrp="1"/>
          </p:cNvSpPr>
          <p:nvPr>
            <p:ph type="body" sz="quarter" idx="10"/>
          </p:nvPr>
        </p:nvSpPr>
        <p:spPr>
          <a:xfrm>
            <a:off x="747713" y="4352099"/>
            <a:ext cx="6477000" cy="46037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marL="230187" indent="0">
              <a:buNone/>
              <a:defRPr lang="en-US" sz="1800" smtClean="0">
                <a:latin typeface="+mn-lt"/>
              </a:defRPr>
            </a:lvl2pPr>
            <a:lvl3pPr marL="687387" indent="0">
              <a:buNone/>
              <a:defRPr lang="en-US" sz="1800" smtClean="0">
                <a:latin typeface="+mn-lt"/>
              </a:defRPr>
            </a:lvl3pPr>
            <a:lvl4pPr marL="1143000" indent="0">
              <a:buNone/>
              <a:defRPr lang="en-US" sz="1800" smtClean="0">
                <a:latin typeface="+mn-lt"/>
              </a:defRPr>
            </a:lvl4pPr>
            <a:lvl5pPr marL="1601787" indent="0">
              <a:buNone/>
              <a:defRPr lang="en-US" sz="1800">
                <a:latin typeface="+mn-lt"/>
              </a:defRPr>
            </a:lvl5pPr>
          </a:lstStyle>
          <a:p>
            <a:pPr marL="0" lvl="0"/>
            <a:r>
              <a:rPr lang="en-US" dirty="0" smtClean="0"/>
              <a:t>Click to edit Master text styles</a:t>
            </a:r>
            <a:endParaRPr lang="en-US" dirty="0"/>
          </a:p>
        </p:txBody>
      </p:sp>
      <p:pic>
        <p:nvPicPr>
          <p:cNvPr id="8" name="Picture 7"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742959"/>
            <a:ext cx="1400637" cy="910729"/>
          </a:xfrm>
          <a:prstGeom prst="rect">
            <a:avLst/>
          </a:prstGeom>
        </p:spPr>
      </p:pic>
    </p:spTree>
    <p:extLst>
      <p:ext uri="{BB962C8B-B14F-4D97-AF65-F5344CB8AC3E}">
        <p14:creationId xmlns:p14="http://schemas.microsoft.com/office/powerpoint/2010/main" val="8108470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2">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F3D771E1-46BB-4A41-837B-A28DD845D1F3}" type="datetime1">
              <a:rPr lang="en-US" smtClean="0"/>
              <a:pPr/>
              <a:t>11/28/17</a:t>
            </a:fld>
            <a:endParaRPr lang="en-US" dirty="0"/>
          </a:p>
        </p:txBody>
      </p:sp>
      <p:sp>
        <p:nvSpPr>
          <p:cNvPr id="4" name="Text Placeholder 3"/>
          <p:cNvSpPr>
            <a:spLocks noGrp="1"/>
          </p:cNvSpPr>
          <p:nvPr>
            <p:ph type="body" sz="quarter" idx="10"/>
          </p:nvPr>
        </p:nvSpPr>
        <p:spPr>
          <a:xfrm>
            <a:off x="745587" y="4046758"/>
            <a:ext cx="6451600" cy="32575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47320750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3">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invGray">
          <a:xfrm>
            <a:off x="365125" y="366713"/>
            <a:ext cx="6859588" cy="5153025"/>
          </a:xfrm>
          <a:prstGeom prst="rect">
            <a:avLst/>
          </a:prstGeom>
          <a:solidFill>
            <a:schemeClr val="accent5"/>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B1DD14AD-E010-464A-BC72-115CD7ABDD27}" type="datetime1">
              <a:rPr lang="en-US" smtClean="0"/>
              <a:pPr/>
              <a:t>11/28/17</a:t>
            </a:fld>
            <a:endParaRPr lang="en-US" dirty="0"/>
          </a:p>
        </p:txBody>
      </p:sp>
      <p:sp>
        <p:nvSpPr>
          <p:cNvPr id="4" name="Text Placeholder 3"/>
          <p:cNvSpPr>
            <a:spLocks noGrp="1"/>
          </p:cNvSpPr>
          <p:nvPr>
            <p:ph type="body" sz="quarter" idx="10"/>
          </p:nvPr>
        </p:nvSpPr>
        <p:spPr>
          <a:xfrm>
            <a:off x="744762" y="4045137"/>
            <a:ext cx="6478043" cy="341475"/>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marL="230187" indent="0">
              <a:buNone/>
              <a:defRPr lang="en-US" sz="1800" smtClean="0">
                <a:latin typeface="+mn-lt"/>
              </a:defRPr>
            </a:lvl2pPr>
            <a:lvl3pPr marL="687387" indent="0">
              <a:buNone/>
              <a:defRPr lang="en-US" sz="1800" smtClean="0">
                <a:latin typeface="+mn-lt"/>
              </a:defRPr>
            </a:lvl3pPr>
            <a:lvl4pPr marL="1143000" indent="0">
              <a:buNone/>
              <a:defRPr lang="en-US" sz="1800" smtClean="0">
                <a:latin typeface="+mn-lt"/>
              </a:defRPr>
            </a:lvl4pPr>
            <a:lvl5pPr marL="1601787" indent="0">
              <a:buNone/>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16322147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4">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0" y="0"/>
            <a:ext cx="9144000" cy="6858000"/>
          </a:xfrm>
          <a:prstGeom prst="rect">
            <a:avLst/>
          </a:prstGeom>
        </p:spPr>
      </p:pic>
      <p:sp>
        <p:nvSpPr>
          <p:cNvPr id="10" name="Rectangle 9"/>
          <p:cNvSpPr/>
          <p:nvPr userDrawn="1"/>
        </p:nvSpPr>
        <p:spPr bwMode="ltGray">
          <a:xfrm>
            <a:off x="365125" y="366713"/>
            <a:ext cx="6859588" cy="5153025"/>
          </a:xfrm>
          <a:prstGeom prst="rect">
            <a:avLst/>
          </a:prstGeom>
          <a:solidFill>
            <a:schemeClr val="accent6"/>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DBD169FF-1EB6-4E72-A743-2950EDD253FC}" type="datetime1">
              <a:rPr lang="en-US" smtClean="0"/>
              <a:pPr/>
              <a:t>11/28/17</a:t>
            </a:fld>
            <a:endParaRPr lang="en-US" dirty="0"/>
          </a:p>
        </p:txBody>
      </p:sp>
      <p:sp>
        <p:nvSpPr>
          <p:cNvPr id="4" name="Text Placeholder 3"/>
          <p:cNvSpPr>
            <a:spLocks noGrp="1"/>
          </p:cNvSpPr>
          <p:nvPr>
            <p:ph type="body" sz="quarter" idx="10"/>
          </p:nvPr>
        </p:nvSpPr>
        <p:spPr>
          <a:xfrm>
            <a:off x="746125" y="4044820"/>
            <a:ext cx="6478588" cy="406400"/>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39571396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5">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bwMode="ltGray">
          <a:xfrm>
            <a:off x="0" y="0"/>
            <a:ext cx="9144000" cy="6858000"/>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ltGray">
          <a:xfrm>
            <a:off x="0" y="0"/>
            <a:ext cx="9144000" cy="6858000"/>
          </a:xfrm>
          <a:prstGeom prst="rect">
            <a:avLst/>
          </a:prstGeom>
        </p:spPr>
      </p:pic>
      <p:sp>
        <p:nvSpPr>
          <p:cNvPr id="6" name="Rectangle 5"/>
          <p:cNvSpPr/>
          <p:nvPr/>
        </p:nvSpPr>
        <p:spPr bwMode="auto">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103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670" y="742094"/>
            <a:ext cx="1041033" cy="68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userDrawn="1"/>
        </p:nvSpPr>
        <p:spPr bwMode="ltGray">
          <a:xfrm>
            <a:off x="365125" y="366713"/>
            <a:ext cx="6859588" cy="5153025"/>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35" name="Title 34"/>
          <p:cNvSpPr>
            <a:spLocks noGrp="1"/>
          </p:cNvSpPr>
          <p:nvPr>
            <p:ph type="title" hasCustomPrompt="1"/>
          </p:nvPr>
        </p:nvSpPr>
        <p:spPr>
          <a:xfrm>
            <a:off x="648605" y="2446074"/>
            <a:ext cx="6576108" cy="618631"/>
          </a:xfrm>
        </p:spPr>
        <p:txBody>
          <a:bodyPr vert="horz" wrap="square" lIns="91440" tIns="45720" rIns="91440" bIns="45720" rtlCol="0" anchor="b">
            <a:spAutoFit/>
          </a:bodyPr>
          <a:lstStyle>
            <a:lvl1pPr>
              <a:lnSpc>
                <a:spcPct val="95000"/>
              </a:lnSpc>
              <a:defRPr kumimoji="0" lang="en-US" sz="3800" b="0" i="0" u="none" strike="noStrike" kern="1200" cap="none" spc="0" normalizeH="0" baseline="0" noProof="0" dirty="0">
                <a:ln>
                  <a:noFill/>
                </a:ln>
                <a:solidFill>
                  <a:schemeClr val="bg1"/>
                </a:solidFill>
                <a:effectLst/>
                <a:uLnTx/>
                <a:uFillTx/>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Title Slide Here</a:t>
            </a:r>
            <a:endParaRPr lang="en-US" dirty="0"/>
          </a:p>
        </p:txBody>
      </p:sp>
      <p:sp>
        <p:nvSpPr>
          <p:cNvPr id="38" name="Text Placeholder 2"/>
          <p:cNvSpPr>
            <a:spLocks noGrp="1"/>
          </p:cNvSpPr>
          <p:nvPr>
            <p:ph type="body" idx="1" hasCustomPrompt="1"/>
          </p:nvPr>
        </p:nvSpPr>
        <p:spPr>
          <a:xfrm>
            <a:off x="654697" y="2999514"/>
            <a:ext cx="6550480" cy="507831"/>
          </a:xfrm>
        </p:spPr>
        <p:txBody>
          <a:bodyPr anchor="t" anchorCtr="0">
            <a:noAutofit/>
          </a:bodyPr>
          <a:lstStyle>
            <a:lvl1pPr marL="0" indent="0" algn="l" defTabSz="914400" rtl="0" eaLnBrk="1" latinLnBrk="0" hangingPunct="1">
              <a:lnSpc>
                <a:spcPct val="90000"/>
              </a:lnSpc>
              <a:spcBef>
                <a:spcPts val="600"/>
              </a:spcBef>
              <a:buFont typeface="Arial" pitchFamily="34" charset="0"/>
              <a:buNone/>
              <a:defRPr sz="3800" i="1" spc="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75000"/>
              </a:lnSpc>
              <a:spcBef>
                <a:spcPts val="1400"/>
              </a:spcBef>
              <a:buFont typeface="Arial" pitchFamily="34" charset="0"/>
              <a:buNone/>
            </a:pPr>
            <a:r>
              <a:rPr lang="en-US" dirty="0" smtClean="0"/>
              <a:t>Subtitle Title Here</a:t>
            </a:r>
          </a:p>
        </p:txBody>
      </p:sp>
      <p:sp>
        <p:nvSpPr>
          <p:cNvPr id="46" name="Date Placeholder 4"/>
          <p:cNvSpPr>
            <a:spLocks noGrp="1"/>
          </p:cNvSpPr>
          <p:nvPr>
            <p:ph type="dt" sz="half" idx="2"/>
          </p:nvPr>
        </p:nvSpPr>
        <p:spPr>
          <a:xfrm>
            <a:off x="748092" y="4907753"/>
            <a:ext cx="1925338" cy="238606"/>
          </a:xfrm>
          <a:prstGeom prst="rect">
            <a:avLst/>
          </a:prstGeom>
        </p:spPr>
        <p:txBody>
          <a:bodyPr vert="horz" wrap="square" lIns="0" tIns="0" rIns="0" bIns="0" rtlCol="0" anchor="b" anchorCtr="0"/>
          <a:lstStyle>
            <a:lvl1pPr algn="l">
              <a:defRPr sz="1200" i="0">
                <a:solidFill>
                  <a:schemeClr val="bg1"/>
                </a:solidFill>
                <a:latin typeface="Arial" pitchFamily="34" charset="0"/>
                <a:cs typeface="Arial" pitchFamily="34" charset="0"/>
              </a:defRPr>
            </a:lvl1pPr>
          </a:lstStyle>
          <a:p>
            <a:fld id="{968B2403-7DF7-4776-922B-AE99AEA16D7C}" type="datetime1">
              <a:rPr lang="en-US" smtClean="0"/>
              <a:pPr/>
              <a:t>11/28/17</a:t>
            </a:fld>
            <a:endParaRPr lang="en-US" dirty="0"/>
          </a:p>
        </p:txBody>
      </p:sp>
      <p:sp>
        <p:nvSpPr>
          <p:cNvPr id="4" name="Text Placeholder 3"/>
          <p:cNvSpPr>
            <a:spLocks noGrp="1"/>
          </p:cNvSpPr>
          <p:nvPr>
            <p:ph type="body" sz="quarter" idx="10"/>
          </p:nvPr>
        </p:nvSpPr>
        <p:spPr>
          <a:xfrm>
            <a:off x="744351" y="4046607"/>
            <a:ext cx="6472238" cy="434178"/>
          </a:xfrm>
        </p:spPr>
        <p:txBody>
          <a:bodyPr vert="horz" wrap="square" lIns="0" tIns="0" rIns="0" bIns="0" rtlCol="0" anchor="t" anchorCtr="0"/>
          <a:lstStyle>
            <a:lvl1pPr marL="0" indent="0">
              <a:spcBef>
                <a:spcPts val="0"/>
              </a:spcBef>
              <a:buNone/>
              <a:defRPr lang="en-US" sz="1800" i="0" smtClean="0">
                <a:solidFill>
                  <a:schemeClr val="bg1"/>
                </a:solidFill>
                <a:cs typeface="Arial" pitchFamily="34" charset="0"/>
              </a:defRPr>
            </a:lvl1pPr>
            <a:lvl2pPr>
              <a:defRPr lang="en-US" sz="1800" smtClean="0">
                <a:latin typeface="+mn-lt"/>
              </a:defRPr>
            </a:lvl2pPr>
            <a:lvl3pPr>
              <a:defRPr lang="en-US" sz="1800" smtClean="0">
                <a:latin typeface="+mn-lt"/>
              </a:defRPr>
            </a:lvl3pPr>
            <a:lvl4pPr>
              <a:defRPr lang="en-US" sz="1800" smtClean="0">
                <a:latin typeface="+mn-lt"/>
              </a:defRPr>
            </a:lvl4pPr>
            <a:lvl5pPr>
              <a:defRPr lang="en-US" sz="1800">
                <a:latin typeface="+mn-lt"/>
              </a:defRPr>
            </a:lvl5pPr>
          </a:lstStyle>
          <a:p>
            <a:pPr marL="0" lvl="0"/>
            <a:r>
              <a:rPr lang="en-US" dirty="0" smtClean="0"/>
              <a:t>Click to edit Master text styles</a:t>
            </a:r>
            <a:endParaRPr lang="en-US" dirty="0"/>
          </a:p>
        </p:txBody>
      </p:sp>
      <p:pic>
        <p:nvPicPr>
          <p:cNvPr id="13" name="Picture 12" descr="UCSF_sig_white_RGB.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8933" y="742959"/>
            <a:ext cx="1050990" cy="683380"/>
          </a:xfrm>
          <a:prstGeom prst="rect">
            <a:avLst/>
          </a:prstGeom>
        </p:spPr>
      </p:pic>
    </p:spTree>
    <p:extLst>
      <p:ext uri="{BB962C8B-B14F-4D97-AF65-F5344CB8AC3E}">
        <p14:creationId xmlns:p14="http://schemas.microsoft.com/office/powerpoint/2010/main" val="218149240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bwMode="ltGray">
          <a:xfrm>
            <a:off x="0" y="1"/>
            <a:ext cx="9144000" cy="6858000"/>
          </a:xfrm>
          <a:prstGeom prst="rect">
            <a:avLst/>
          </a:prstGeom>
        </p:spPr>
      </p:pic>
      <p:sp>
        <p:nvSpPr>
          <p:cNvPr id="6" name="Rectangle 5"/>
          <p:cNvSpPr/>
          <p:nvPr userDrawn="1"/>
        </p:nvSpPr>
        <p:spPr bwMode="invGray">
          <a:xfrm>
            <a:off x="0" y="-1"/>
            <a:ext cx="9144000" cy="6858001"/>
          </a:xfrm>
          <a:prstGeom prst="rect">
            <a:avLst/>
          </a:prstGeom>
          <a:solidFill>
            <a:srgbClr val="000000">
              <a:alpha val="40000"/>
            </a:srgbClr>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cxnSp>
        <p:nvCxnSpPr>
          <p:cNvPr id="15" name="Straight Connector 14"/>
          <p:cNvCxnSpPr/>
          <p:nvPr userDrawn="1"/>
        </p:nvCxnSpPr>
        <p:spPr>
          <a:xfrm>
            <a:off x="365125" y="6250080"/>
            <a:ext cx="8413750" cy="0"/>
          </a:xfrm>
          <a:prstGeom prst="line">
            <a:avLst/>
          </a:prstGeom>
          <a:noFill/>
          <a:ln w="3175" cap="flat">
            <a:solidFill>
              <a:schemeClr val="bg2"/>
            </a:solidFill>
            <a:prstDash val="solid"/>
            <a:miter lim="800000"/>
            <a:headEnd/>
            <a:tailEnd/>
          </a:ln>
          <a:extLst>
            <a:ext uri="{909E8E84-426E-40dd-AFC4-6F175D3DCCD1}">
              <a14:hiddenFill xmlns:a14="http://schemas.microsoft.com/office/drawing/2010/main">
                <a:noFill/>
              </a14:hiddenFill>
            </a:ext>
          </a:extLst>
        </p:spPr>
      </p:cxnSp>
      <p:sp>
        <p:nvSpPr>
          <p:cNvPr id="20" name="Rectangle 19"/>
          <p:cNvSpPr/>
          <p:nvPr userDrawn="1"/>
        </p:nvSpPr>
        <p:spPr bwMode="invGray">
          <a:xfrm>
            <a:off x="0" y="6250080"/>
            <a:ext cx="9144000" cy="607920"/>
          </a:xfrm>
          <a:prstGeom prst="rect">
            <a:avLst/>
          </a:prstGeom>
          <a:solidFill>
            <a:schemeClr val="tx1"/>
          </a:solidFill>
          <a:ln w="19050" algn="ctr">
            <a:solidFill>
              <a:schemeClr val="tx1"/>
            </a:solid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1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fld id="{7728D13F-054C-4170-9317-1FD7A1D57930}" type="datetime1">
              <a:rPr lang="en-US" smtClean="0"/>
              <a:pPr/>
              <a:t>11/28/17</a:t>
            </a:fld>
            <a:endParaRPr lang="en-US" dirty="0"/>
          </a:p>
        </p:txBody>
      </p:sp>
      <p:sp>
        <p:nvSpPr>
          <p:cNvPr id="17"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2"/>
                </a:solidFill>
                <a:latin typeface="Arial" pitchFamily="34" charset="0"/>
                <a:cs typeface="Arial" pitchFamily="34" charset="0"/>
              </a:defRPr>
            </a:lvl1pPr>
          </a:lstStyle>
          <a:p>
            <a:r>
              <a:rPr lang="en-US" smtClean="0"/>
              <a:t>Presentation Title and/or Sub Brand Name Here</a:t>
            </a:r>
            <a:endParaRPr lang="en-US" dirty="0"/>
          </a:p>
        </p:txBody>
      </p:sp>
      <p:sp>
        <p:nvSpPr>
          <p:cNvPr id="18"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1">
                <a:solidFill>
                  <a:schemeClr val="bg2"/>
                </a:solidFill>
                <a:latin typeface="Arial" pitchFamily="34" charset="0"/>
                <a:cs typeface="Arial" pitchFamily="34" charset="0"/>
              </a:defRPr>
            </a:lvl1pPr>
          </a:lstStyle>
          <a:p>
            <a:fld id="{7BCC8D0D-EAEC-449D-9161-023DFF90F2E2}" type="slidenum">
              <a:rPr lang="en-US" smtClean="0"/>
              <a:pPr/>
              <a:t>‹#›</a:t>
            </a:fld>
            <a:endParaRPr lang="en-US" dirty="0"/>
          </a:p>
        </p:txBody>
      </p:sp>
      <p:grpSp>
        <p:nvGrpSpPr>
          <p:cNvPr id="7" name="Group 4"/>
          <p:cNvGrpSpPr>
            <a:grpSpLocks noChangeAspect="1"/>
          </p:cNvGrpSpPr>
          <p:nvPr/>
        </p:nvGrpSpPr>
        <p:grpSpPr bwMode="auto">
          <a:xfrm>
            <a:off x="8131175" y="6396038"/>
            <a:ext cx="650875" cy="315912"/>
            <a:chOff x="5122" y="4029"/>
            <a:chExt cx="410" cy="199"/>
          </a:xfrm>
        </p:grpSpPr>
        <p:sp>
          <p:nvSpPr>
            <p:cNvPr id="21" name="AutoShape 3"/>
            <p:cNvSpPr>
              <a:spLocks noChangeAspect="1" noChangeArrowheads="1" noTextEdit="1"/>
            </p:cNvSpPr>
            <p:nvPr userDrawn="1"/>
          </p:nvSpPr>
          <p:spPr bwMode="auto">
            <a:xfrm>
              <a:off x="5122" y="4029"/>
              <a:ext cx="41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
            <p:cNvSpPr>
              <a:spLocks/>
            </p:cNvSpPr>
            <p:nvPr userDrawn="1"/>
          </p:nvSpPr>
          <p:spPr bwMode="auto">
            <a:xfrm>
              <a:off x="5122" y="4027"/>
              <a:ext cx="408" cy="199"/>
            </a:xfrm>
            <a:custGeom>
              <a:avLst/>
              <a:gdLst>
                <a:gd name="T0" fmla="*/ 200 w 200"/>
                <a:gd name="T1" fmla="*/ 30 h 96"/>
                <a:gd name="T2" fmla="*/ 154 w 200"/>
                <a:gd name="T3" fmla="*/ 74 h 96"/>
                <a:gd name="T4" fmla="*/ 137 w 200"/>
                <a:gd name="T5" fmla="*/ 57 h 96"/>
                <a:gd name="T6" fmla="*/ 117 w 200"/>
                <a:gd name="T7" fmla="*/ 52 h 96"/>
                <a:gd name="T8" fmla="*/ 114 w 200"/>
                <a:gd name="T9" fmla="*/ 49 h 96"/>
                <a:gd name="T10" fmla="*/ 114 w 200"/>
                <a:gd name="T11" fmla="*/ 47 h 96"/>
                <a:gd name="T12" fmla="*/ 116 w 200"/>
                <a:gd name="T13" fmla="*/ 42 h 96"/>
                <a:gd name="T14" fmla="*/ 116 w 200"/>
                <a:gd name="T15" fmla="*/ 42 h 96"/>
                <a:gd name="T16" fmla="*/ 117 w 200"/>
                <a:gd name="T17" fmla="*/ 41 h 96"/>
                <a:gd name="T18" fmla="*/ 134 w 200"/>
                <a:gd name="T19" fmla="*/ 41 h 96"/>
                <a:gd name="T20" fmla="*/ 152 w 200"/>
                <a:gd name="T21" fmla="*/ 49 h 96"/>
                <a:gd name="T22" fmla="*/ 127 w 200"/>
                <a:gd name="T23" fmla="*/ 28 h 96"/>
                <a:gd name="T24" fmla="*/ 102 w 200"/>
                <a:gd name="T25" fmla="*/ 42 h 96"/>
                <a:gd name="T26" fmla="*/ 102 w 200"/>
                <a:gd name="T27" fmla="*/ 44 h 96"/>
                <a:gd name="T28" fmla="*/ 70 w 200"/>
                <a:gd name="T29" fmla="*/ 34 h 96"/>
                <a:gd name="T30" fmla="*/ 102 w 200"/>
                <a:gd name="T31" fmla="*/ 23 h 96"/>
                <a:gd name="T32" fmla="*/ 87 w 200"/>
                <a:gd name="T33" fmla="*/ 0 h 96"/>
                <a:gd name="T34" fmla="*/ 55 w 200"/>
                <a:gd name="T35" fmla="*/ 2 h 96"/>
                <a:gd name="T36" fmla="*/ 41 w 200"/>
                <a:gd name="T37" fmla="*/ 42 h 96"/>
                <a:gd name="T38" fmla="*/ 14 w 200"/>
                <a:gd name="T39" fmla="*/ 42 h 96"/>
                <a:gd name="T40" fmla="*/ 0 w 200"/>
                <a:gd name="T41" fmla="*/ 2 h 96"/>
                <a:gd name="T42" fmla="*/ 28 w 200"/>
                <a:gd name="T43" fmla="*/ 68 h 96"/>
                <a:gd name="T44" fmla="*/ 55 w 200"/>
                <a:gd name="T45" fmla="*/ 37 h 96"/>
                <a:gd name="T46" fmla="*/ 107 w 200"/>
                <a:gd name="T47" fmla="*/ 61 h 96"/>
                <a:gd name="T48" fmla="*/ 122 w 200"/>
                <a:gd name="T49" fmla="*/ 67 h 96"/>
                <a:gd name="T50" fmla="*/ 138 w 200"/>
                <a:gd name="T51" fmla="*/ 71 h 96"/>
                <a:gd name="T52" fmla="*/ 135 w 200"/>
                <a:gd name="T53" fmla="*/ 84 h 96"/>
                <a:gd name="T54" fmla="*/ 116 w 200"/>
                <a:gd name="T55" fmla="*/ 81 h 96"/>
                <a:gd name="T56" fmla="*/ 100 w 200"/>
                <a:gd name="T57" fmla="*/ 74 h 96"/>
                <a:gd name="T58" fmla="*/ 128 w 200"/>
                <a:gd name="T59" fmla="*/ 96 h 96"/>
                <a:gd name="T60" fmla="*/ 154 w 200"/>
                <a:gd name="T61" fmla="*/ 77 h 96"/>
                <a:gd name="T62" fmla="*/ 168 w 200"/>
                <a:gd name="T63" fmla="*/ 95 h 96"/>
                <a:gd name="T64" fmla="*/ 196 w 200"/>
                <a:gd name="T65" fmla="*/ 68 h 96"/>
                <a:gd name="T66" fmla="*/ 168 w 200"/>
                <a:gd name="T67" fmla="*/ 57 h 96"/>
                <a:gd name="T68" fmla="*/ 200 w 200"/>
                <a:gd name="T69"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96">
                  <a:moveTo>
                    <a:pt x="200" y="42"/>
                  </a:moveTo>
                  <a:cubicBezTo>
                    <a:pt x="200" y="30"/>
                    <a:pt x="200" y="30"/>
                    <a:pt x="200" y="30"/>
                  </a:cubicBezTo>
                  <a:cubicBezTo>
                    <a:pt x="154" y="30"/>
                    <a:pt x="154" y="30"/>
                    <a:pt x="154" y="30"/>
                  </a:cubicBezTo>
                  <a:cubicBezTo>
                    <a:pt x="154" y="74"/>
                    <a:pt x="154" y="74"/>
                    <a:pt x="154" y="74"/>
                  </a:cubicBezTo>
                  <a:cubicBezTo>
                    <a:pt x="154" y="69"/>
                    <a:pt x="152" y="65"/>
                    <a:pt x="148" y="62"/>
                  </a:cubicBezTo>
                  <a:cubicBezTo>
                    <a:pt x="146" y="60"/>
                    <a:pt x="142" y="59"/>
                    <a:pt x="137" y="57"/>
                  </a:cubicBezTo>
                  <a:cubicBezTo>
                    <a:pt x="126" y="55"/>
                    <a:pt x="126" y="55"/>
                    <a:pt x="126" y="55"/>
                  </a:cubicBezTo>
                  <a:cubicBezTo>
                    <a:pt x="121" y="54"/>
                    <a:pt x="118" y="53"/>
                    <a:pt x="117" y="52"/>
                  </a:cubicBezTo>
                  <a:cubicBezTo>
                    <a:pt x="116" y="51"/>
                    <a:pt x="115" y="51"/>
                    <a:pt x="114" y="49"/>
                  </a:cubicBezTo>
                  <a:cubicBezTo>
                    <a:pt x="114" y="49"/>
                    <a:pt x="114" y="49"/>
                    <a:pt x="114" y="49"/>
                  </a:cubicBezTo>
                  <a:cubicBezTo>
                    <a:pt x="114" y="49"/>
                    <a:pt x="114" y="49"/>
                    <a:pt x="114" y="49"/>
                  </a:cubicBezTo>
                  <a:cubicBezTo>
                    <a:pt x="114" y="49"/>
                    <a:pt x="114" y="48"/>
                    <a:pt x="114" y="47"/>
                  </a:cubicBezTo>
                  <a:cubicBezTo>
                    <a:pt x="114" y="45"/>
                    <a:pt x="115" y="43"/>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7" y="41"/>
                    <a:pt x="117" y="41"/>
                  </a:cubicBezTo>
                  <a:cubicBezTo>
                    <a:pt x="119" y="40"/>
                    <a:pt x="122" y="39"/>
                    <a:pt x="126" y="39"/>
                  </a:cubicBezTo>
                  <a:cubicBezTo>
                    <a:pt x="129" y="39"/>
                    <a:pt x="132" y="39"/>
                    <a:pt x="134" y="41"/>
                  </a:cubicBezTo>
                  <a:cubicBezTo>
                    <a:pt x="137" y="42"/>
                    <a:pt x="139" y="45"/>
                    <a:pt x="139" y="49"/>
                  </a:cubicBezTo>
                  <a:cubicBezTo>
                    <a:pt x="152" y="49"/>
                    <a:pt x="152" y="49"/>
                    <a:pt x="152" y="49"/>
                  </a:cubicBezTo>
                  <a:cubicBezTo>
                    <a:pt x="152" y="42"/>
                    <a:pt x="149" y="37"/>
                    <a:pt x="144" y="33"/>
                  </a:cubicBezTo>
                  <a:cubicBezTo>
                    <a:pt x="139" y="29"/>
                    <a:pt x="134" y="28"/>
                    <a:pt x="127" y="28"/>
                  </a:cubicBezTo>
                  <a:cubicBezTo>
                    <a:pt x="118" y="28"/>
                    <a:pt x="112" y="30"/>
                    <a:pt x="108" y="33"/>
                  </a:cubicBezTo>
                  <a:cubicBezTo>
                    <a:pt x="105" y="36"/>
                    <a:pt x="103" y="39"/>
                    <a:pt x="102" y="42"/>
                  </a:cubicBezTo>
                  <a:cubicBezTo>
                    <a:pt x="102" y="42"/>
                    <a:pt x="102" y="42"/>
                    <a:pt x="102" y="42"/>
                  </a:cubicBezTo>
                  <a:cubicBezTo>
                    <a:pt x="102" y="42"/>
                    <a:pt x="102" y="43"/>
                    <a:pt x="102" y="44"/>
                  </a:cubicBezTo>
                  <a:cubicBezTo>
                    <a:pt x="100" y="51"/>
                    <a:pt x="95" y="56"/>
                    <a:pt x="87" y="56"/>
                  </a:cubicBezTo>
                  <a:cubicBezTo>
                    <a:pt x="74" y="56"/>
                    <a:pt x="70" y="45"/>
                    <a:pt x="70" y="34"/>
                  </a:cubicBezTo>
                  <a:cubicBezTo>
                    <a:pt x="70" y="23"/>
                    <a:pt x="74" y="12"/>
                    <a:pt x="87" y="12"/>
                  </a:cubicBezTo>
                  <a:cubicBezTo>
                    <a:pt x="94" y="12"/>
                    <a:pt x="101" y="17"/>
                    <a:pt x="102" y="23"/>
                  </a:cubicBezTo>
                  <a:cubicBezTo>
                    <a:pt x="115" y="23"/>
                    <a:pt x="115" y="23"/>
                    <a:pt x="115" y="23"/>
                  </a:cubicBezTo>
                  <a:cubicBezTo>
                    <a:pt x="114" y="8"/>
                    <a:pt x="102" y="0"/>
                    <a:pt x="87" y="0"/>
                  </a:cubicBezTo>
                  <a:cubicBezTo>
                    <a:pt x="68" y="0"/>
                    <a:pt x="56" y="14"/>
                    <a:pt x="55" y="32"/>
                  </a:cubicBezTo>
                  <a:cubicBezTo>
                    <a:pt x="55" y="2"/>
                    <a:pt x="55" y="2"/>
                    <a:pt x="55" y="2"/>
                  </a:cubicBezTo>
                  <a:cubicBezTo>
                    <a:pt x="41" y="2"/>
                    <a:pt x="41" y="2"/>
                    <a:pt x="41" y="2"/>
                  </a:cubicBezTo>
                  <a:cubicBezTo>
                    <a:pt x="41" y="42"/>
                    <a:pt x="41" y="42"/>
                    <a:pt x="41" y="42"/>
                  </a:cubicBezTo>
                  <a:cubicBezTo>
                    <a:pt x="41" y="52"/>
                    <a:pt x="38" y="56"/>
                    <a:pt x="28" y="56"/>
                  </a:cubicBezTo>
                  <a:cubicBezTo>
                    <a:pt x="16" y="56"/>
                    <a:pt x="14" y="49"/>
                    <a:pt x="14" y="42"/>
                  </a:cubicBezTo>
                  <a:cubicBezTo>
                    <a:pt x="14" y="2"/>
                    <a:pt x="14" y="2"/>
                    <a:pt x="14" y="2"/>
                  </a:cubicBezTo>
                  <a:cubicBezTo>
                    <a:pt x="0" y="2"/>
                    <a:pt x="0" y="2"/>
                    <a:pt x="0" y="2"/>
                  </a:cubicBezTo>
                  <a:cubicBezTo>
                    <a:pt x="0" y="42"/>
                    <a:pt x="0" y="42"/>
                    <a:pt x="0" y="42"/>
                  </a:cubicBezTo>
                  <a:cubicBezTo>
                    <a:pt x="0" y="60"/>
                    <a:pt x="10" y="68"/>
                    <a:pt x="28" y="68"/>
                  </a:cubicBezTo>
                  <a:cubicBezTo>
                    <a:pt x="45" y="68"/>
                    <a:pt x="55" y="60"/>
                    <a:pt x="55" y="42"/>
                  </a:cubicBezTo>
                  <a:cubicBezTo>
                    <a:pt x="55" y="37"/>
                    <a:pt x="55" y="37"/>
                    <a:pt x="55" y="37"/>
                  </a:cubicBezTo>
                  <a:cubicBezTo>
                    <a:pt x="56" y="55"/>
                    <a:pt x="68" y="68"/>
                    <a:pt x="87" y="68"/>
                  </a:cubicBezTo>
                  <a:cubicBezTo>
                    <a:pt x="95" y="68"/>
                    <a:pt x="102" y="66"/>
                    <a:pt x="107" y="61"/>
                  </a:cubicBezTo>
                  <a:cubicBezTo>
                    <a:pt x="107" y="61"/>
                    <a:pt x="108" y="62"/>
                    <a:pt x="108" y="62"/>
                  </a:cubicBezTo>
                  <a:cubicBezTo>
                    <a:pt x="111" y="64"/>
                    <a:pt x="115" y="65"/>
                    <a:pt x="122" y="67"/>
                  </a:cubicBezTo>
                  <a:cubicBezTo>
                    <a:pt x="129" y="68"/>
                    <a:pt x="129" y="68"/>
                    <a:pt x="129" y="68"/>
                  </a:cubicBezTo>
                  <a:cubicBezTo>
                    <a:pt x="133" y="69"/>
                    <a:pt x="136" y="70"/>
                    <a:pt x="138" y="71"/>
                  </a:cubicBezTo>
                  <a:cubicBezTo>
                    <a:pt x="140" y="73"/>
                    <a:pt x="141" y="74"/>
                    <a:pt x="141" y="76"/>
                  </a:cubicBezTo>
                  <a:cubicBezTo>
                    <a:pt x="141" y="80"/>
                    <a:pt x="139" y="83"/>
                    <a:pt x="135" y="84"/>
                  </a:cubicBezTo>
                  <a:cubicBezTo>
                    <a:pt x="133" y="85"/>
                    <a:pt x="131" y="85"/>
                    <a:pt x="127" y="85"/>
                  </a:cubicBezTo>
                  <a:cubicBezTo>
                    <a:pt x="122" y="85"/>
                    <a:pt x="118" y="84"/>
                    <a:pt x="116" y="81"/>
                  </a:cubicBezTo>
                  <a:cubicBezTo>
                    <a:pt x="115" y="79"/>
                    <a:pt x="114" y="77"/>
                    <a:pt x="113" y="74"/>
                  </a:cubicBezTo>
                  <a:cubicBezTo>
                    <a:pt x="100" y="74"/>
                    <a:pt x="100" y="74"/>
                    <a:pt x="100" y="74"/>
                  </a:cubicBezTo>
                  <a:cubicBezTo>
                    <a:pt x="100" y="81"/>
                    <a:pt x="103" y="86"/>
                    <a:pt x="108" y="90"/>
                  </a:cubicBezTo>
                  <a:cubicBezTo>
                    <a:pt x="113" y="94"/>
                    <a:pt x="119" y="96"/>
                    <a:pt x="128" y="96"/>
                  </a:cubicBezTo>
                  <a:cubicBezTo>
                    <a:pt x="136" y="96"/>
                    <a:pt x="143" y="94"/>
                    <a:pt x="147" y="90"/>
                  </a:cubicBezTo>
                  <a:cubicBezTo>
                    <a:pt x="151" y="87"/>
                    <a:pt x="154" y="82"/>
                    <a:pt x="154" y="77"/>
                  </a:cubicBezTo>
                  <a:cubicBezTo>
                    <a:pt x="154" y="95"/>
                    <a:pt x="154" y="95"/>
                    <a:pt x="154" y="95"/>
                  </a:cubicBezTo>
                  <a:cubicBezTo>
                    <a:pt x="168" y="95"/>
                    <a:pt x="168" y="95"/>
                    <a:pt x="168" y="95"/>
                  </a:cubicBezTo>
                  <a:cubicBezTo>
                    <a:pt x="168" y="68"/>
                    <a:pt x="168" y="68"/>
                    <a:pt x="168" y="68"/>
                  </a:cubicBezTo>
                  <a:cubicBezTo>
                    <a:pt x="196" y="68"/>
                    <a:pt x="196" y="68"/>
                    <a:pt x="196" y="68"/>
                  </a:cubicBezTo>
                  <a:cubicBezTo>
                    <a:pt x="196" y="57"/>
                    <a:pt x="196" y="57"/>
                    <a:pt x="196" y="57"/>
                  </a:cubicBezTo>
                  <a:cubicBezTo>
                    <a:pt x="168" y="57"/>
                    <a:pt x="168" y="57"/>
                    <a:pt x="168" y="57"/>
                  </a:cubicBezTo>
                  <a:cubicBezTo>
                    <a:pt x="168" y="42"/>
                    <a:pt x="168" y="42"/>
                    <a:pt x="168" y="42"/>
                  </a:cubicBezTo>
                  <a:lnTo>
                    <a:pt x="200" y="4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5" name="Picture 41"/>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b="35957"/>
          <a:stretch/>
        </p:blipFill>
        <p:spPr bwMode="invGray">
          <a:xfrm>
            <a:off x="8131174" y="6392864"/>
            <a:ext cx="799313" cy="33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nvPr>
        </p:nvSpPr>
        <p:spPr>
          <a:xfrm>
            <a:off x="346334" y="2249896"/>
            <a:ext cx="8089901" cy="1421928"/>
          </a:xfrm>
        </p:spPr>
        <p:txBody>
          <a:bodyPr vert="horz" wrap="square" lIns="91440" tIns="45720" rIns="91440" bIns="45720" rtlCol="0" anchor="b" anchorCtr="0">
            <a:spAutoFit/>
          </a:bodyPr>
          <a:lstStyle>
            <a:lvl1pPr marL="280988" indent="-280988">
              <a:lnSpc>
                <a:spcPct val="90000"/>
              </a:lnSpc>
              <a:defRPr lang="en-US" sz="4800" spc="-20" baseline="0" dirty="0">
                <a:solidFill>
                  <a:schemeClr val="bg2"/>
                </a:solidFill>
              </a:defRPr>
            </a:lvl1pPr>
          </a:lstStyle>
          <a:p>
            <a:pPr lvl="0"/>
            <a:r>
              <a:rPr lang="en-US" dirty="0" smtClean="0"/>
              <a:t>“Lorem ipsum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083341"/>
            <a:ext cx="8325548" cy="721900"/>
          </a:xfrm>
        </p:spPr>
        <p:txBody>
          <a:bodyPr vert="horz" wrap="square" lIns="91440" tIns="45720" rIns="91440" bIns="45720" rtlCol="0">
            <a:noAutofit/>
          </a:bodyPr>
          <a:lstStyle>
            <a:lvl1pPr marL="0" indent="0">
              <a:spcBef>
                <a:spcPts val="300"/>
              </a:spcBef>
              <a:buNone/>
              <a:defRPr lang="en-US" sz="1600" baseline="0" dirty="0" smtClean="0">
                <a:solidFill>
                  <a:schemeClr val="bg2"/>
                </a:solidFill>
              </a:defRPr>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spTree>
    <p:extLst>
      <p:ext uri="{BB962C8B-B14F-4D97-AF65-F5344CB8AC3E}">
        <p14:creationId xmlns:p14="http://schemas.microsoft.com/office/powerpoint/2010/main" val="4061661690"/>
      </p:ext>
    </p:extLst>
  </p:cSld>
  <p:clrMapOvr>
    <a:masterClrMapping/>
  </p:clrMapOvr>
  <p:transition xmlns:p14="http://schemas.microsoft.com/office/powerpoint/2010/mai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on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6334" y="543207"/>
            <a:ext cx="8089901" cy="4081117"/>
          </a:xfrm>
        </p:spPr>
        <p:txBody>
          <a:bodyPr vert="horz" wrap="square" lIns="91440" tIns="45720" rIns="91440" bIns="45720" rtlCol="0" anchor="b" anchorCtr="0">
            <a:spAutoFit/>
          </a:bodyPr>
          <a:lstStyle>
            <a:lvl1pPr marL="280988" indent="-280988">
              <a:lnSpc>
                <a:spcPct val="90000"/>
              </a:lnSpc>
              <a:defRPr lang="en-US" sz="4800" spc="-20" baseline="0" dirty="0"/>
            </a:lvl1pPr>
          </a:lstStyle>
          <a:p>
            <a:pPr lvl="0"/>
            <a:r>
              <a:rPr lang="en-US" dirty="0" smtClean="0"/>
              <a:t>“</a:t>
            </a:r>
            <a:r>
              <a:rPr lang="en-US" dirty="0" err="1" smtClean="0"/>
              <a:t>Lorem</a:t>
            </a:r>
            <a:r>
              <a:rPr lang="en-US" dirty="0" smtClean="0"/>
              <a:t> </a:t>
            </a:r>
            <a:r>
              <a:rPr lang="en-US" dirty="0" err="1" smtClean="0"/>
              <a:t>ipsum</a:t>
            </a:r>
            <a:r>
              <a:rPr lang="en-US" dirty="0" smtClean="0"/>
              <a:t> dolor site </a:t>
            </a:r>
            <a:r>
              <a:rPr lang="en-US" dirty="0" err="1" smtClean="0"/>
              <a:t>amet</a:t>
            </a:r>
            <a:r>
              <a:rPr lang="en-US" dirty="0" smtClean="0"/>
              <a:t>, </a:t>
            </a:r>
            <a:r>
              <a:rPr lang="en-US" dirty="0" err="1" smtClean="0"/>
              <a:t>consectetur</a:t>
            </a:r>
            <a:r>
              <a:rPr lang="en-US" dirty="0" smtClean="0"/>
              <a:t> </a:t>
            </a:r>
            <a:r>
              <a:rPr lang="en-US" dirty="0" err="1" smtClean="0"/>
              <a:t>adi</a:t>
            </a:r>
            <a:r>
              <a:rPr lang="en-US" dirty="0" smtClean="0"/>
              <a:t> </a:t>
            </a:r>
            <a:r>
              <a:rPr lang="en-US" dirty="0" err="1" smtClean="0"/>
              <a:t>isicing</a:t>
            </a:r>
            <a:r>
              <a:rPr lang="en-US" dirty="0" smtClean="0"/>
              <a:t> </a:t>
            </a:r>
            <a:r>
              <a:rPr lang="en-US" dirty="0" err="1" smtClean="0"/>
              <a:t>elit</a:t>
            </a:r>
            <a:r>
              <a:rPr lang="en-US" dirty="0" smtClean="0"/>
              <a:t>, </a:t>
            </a:r>
            <a:r>
              <a:rPr lang="en-US" dirty="0" err="1" smtClean="0"/>
              <a:t>sedo</a:t>
            </a:r>
            <a:r>
              <a:rPr lang="en-US" dirty="0" smtClean="0"/>
              <a:t>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labotre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et </a:t>
            </a:r>
            <a:r>
              <a:rPr lang="en-US" dirty="0" err="1" smtClean="0"/>
              <a:t>venium</a:t>
            </a:r>
            <a:r>
              <a:rPr lang="en-US" dirty="0" smtClean="0"/>
              <a:t>, </a:t>
            </a:r>
            <a:r>
              <a:rPr lang="en-US" dirty="0" err="1" smtClean="0"/>
              <a:t>quis</a:t>
            </a:r>
            <a:r>
              <a:rPr lang="en-US" dirty="0" smtClean="0"/>
              <a:t> </a:t>
            </a:r>
            <a:r>
              <a:rPr lang="en-US" dirty="0" err="1" smtClean="0"/>
              <a:t>nostrud</a:t>
            </a:r>
            <a:r>
              <a:rPr lang="en-US" dirty="0" smtClean="0"/>
              <a:t> </a:t>
            </a:r>
            <a:r>
              <a:rPr lang="en-US" dirty="0" err="1" smtClean="0"/>
              <a:t>elit</a:t>
            </a:r>
            <a:r>
              <a:rPr lang="en-US" dirty="0" smtClean="0"/>
              <a:t>.”</a:t>
            </a:r>
            <a:endParaRPr lang="en-US" dirty="0"/>
          </a:p>
        </p:txBody>
      </p:sp>
      <p:sp>
        <p:nvSpPr>
          <p:cNvPr id="3" name="Content Placeholder 2"/>
          <p:cNvSpPr>
            <a:spLocks noGrp="1"/>
          </p:cNvSpPr>
          <p:nvPr>
            <p:ph idx="1" hasCustomPrompt="1"/>
          </p:nvPr>
        </p:nvSpPr>
        <p:spPr>
          <a:xfrm>
            <a:off x="645331" y="4921541"/>
            <a:ext cx="8325548" cy="721900"/>
          </a:xfrm>
        </p:spPr>
        <p:txBody>
          <a:bodyPr vert="horz" wrap="square" lIns="91440" tIns="45720" rIns="91440" bIns="45720" rtlCol="0">
            <a:noAutofit/>
          </a:bodyPr>
          <a:lstStyle>
            <a:lvl1pPr marL="0" indent="0">
              <a:spcBef>
                <a:spcPts val="300"/>
              </a:spcBef>
              <a:buNone/>
              <a:defRPr lang="en-US" sz="1600" baseline="0" dirty="0" smtClean="0"/>
            </a:lvl1pPr>
            <a:lvl2pPr marL="230187" indent="0">
              <a:buNone/>
              <a:defRPr lang="en-US" dirty="0" smtClean="0"/>
            </a:lvl2pPr>
            <a:lvl3pPr marL="515937" indent="0">
              <a:buNone/>
              <a:defRPr lang="en-US" dirty="0" smtClean="0"/>
            </a:lvl3pPr>
            <a:lvl4pPr marL="800100" indent="0">
              <a:buNone/>
              <a:defRPr lang="en-US" dirty="0" smtClean="0"/>
            </a:lvl4pPr>
            <a:lvl5pPr marL="1085850" indent="0">
              <a:buNone/>
              <a:defRPr lang="en-US" dirty="0"/>
            </a:lvl5pPr>
          </a:lstStyle>
          <a:p>
            <a:pPr lvl="0"/>
            <a:r>
              <a:rPr lang="en-US" dirty="0" smtClean="0"/>
              <a:t>Author’s Name Here</a:t>
            </a:r>
          </a:p>
          <a:p>
            <a:pPr lvl="0"/>
            <a:r>
              <a:rPr lang="en-US" dirty="0" smtClean="0"/>
              <a:t>Position Title Here</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FE6E1587-BC69-4B74-AFFA-2A7C92D282DA}"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2218702353"/>
      </p:ext>
    </p:extLst>
  </p:cSld>
  <p:clrMapOvr>
    <a:masterClrMapping/>
  </p:clrMapOvr>
  <p:transition xmlns:p14="http://schemas.microsoft.com/office/powerpoint/2010/mai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156375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08C5C635-FA56-4672-BA77-6AA531D97063}"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988668224"/>
      </p:ext>
    </p:extLst>
  </p:cSld>
  <p:clrMapOvr>
    <a:masterClrMapping/>
  </p:clrMapOvr>
  <p:transition xmlns:p14="http://schemas.microsoft.com/office/powerpoint/2010/mai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Head and Content w/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3732" y="438912"/>
            <a:ext cx="8089901" cy="563231"/>
          </a:xfrm>
        </p:spPr>
        <p:txBody>
          <a:bodyPr vert="horz" wrap="square" lIns="91440" tIns="45720" rIns="91440" bIns="45720" rtlCol="0" anchor="t" anchorCtr="0">
            <a:spAutoFit/>
          </a:bodyPr>
          <a:lstStyle>
            <a:lvl1pPr>
              <a:defRPr lang="en-US" dirty="0"/>
            </a:lvl1pPr>
          </a:lstStyle>
          <a:p>
            <a:pPr lvl="0"/>
            <a:r>
              <a:rPr lang="en-US" dirty="0" smtClean="0"/>
              <a:t>Slide Title Here</a:t>
            </a:r>
            <a:endParaRPr lang="en-US" dirty="0"/>
          </a:p>
        </p:txBody>
      </p:sp>
      <p:sp>
        <p:nvSpPr>
          <p:cNvPr id="3" name="Content Placeholder 2"/>
          <p:cNvSpPr>
            <a:spLocks noGrp="1"/>
          </p:cNvSpPr>
          <p:nvPr>
            <p:ph idx="1" hasCustomPrompt="1"/>
          </p:nvPr>
        </p:nvSpPr>
        <p:spPr>
          <a:xfrm>
            <a:off x="661375" y="2021792"/>
            <a:ext cx="8325548"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38226" y="1563684"/>
            <a:ext cx="8087171" cy="313932"/>
          </a:xfrm>
        </p:spPr>
        <p:txBody>
          <a:bodyPr anchor="t"/>
          <a:lstStyle>
            <a:lvl1pPr marL="0" indent="0">
              <a:buNone/>
              <a:defRPr sz="2100" b="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a:t>
            </a:r>
          </a:p>
        </p:txBody>
      </p:sp>
      <p:sp>
        <p:nvSpPr>
          <p:cNvPr id="8"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AE25C4B3-F886-41B6-9CDF-2EEF0C9BB989}" type="datetime1">
              <a:rPr lang="en-US" smtClean="0"/>
              <a:pPr/>
              <a:t>11/28/17</a:t>
            </a:fld>
            <a:endParaRPr lang="en-US" dirty="0"/>
          </a:p>
        </p:txBody>
      </p:sp>
      <p:sp>
        <p:nvSpPr>
          <p:cNvPr id="9"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0"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39241456"/>
      </p:ext>
    </p:extLst>
  </p:cSld>
  <p:clrMapOvr>
    <a:masterClrMapping/>
  </p:clrMapOvr>
  <p:transition xmlns:p14="http://schemas.microsoft.com/office/powerpoint/2010/mai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Head and 2-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8912"/>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Content Placeholder 2"/>
          <p:cNvSpPr>
            <a:spLocks noGrp="1"/>
          </p:cNvSpPr>
          <p:nvPr>
            <p:ph idx="1" hasCustomPrompt="1"/>
          </p:nvPr>
        </p:nvSpPr>
        <p:spPr>
          <a:xfrm>
            <a:off x="661464" y="1562634"/>
            <a:ext cx="3989387"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2"/>
          <p:cNvSpPr>
            <a:spLocks noGrp="1"/>
          </p:cNvSpPr>
          <p:nvPr>
            <p:ph type="body" idx="10" hasCustomPrompt="1"/>
          </p:nvPr>
        </p:nvSpPr>
        <p:spPr>
          <a:xfrm>
            <a:off x="641062" y="1013951"/>
            <a:ext cx="8077645" cy="383182"/>
          </a:xfrm>
        </p:spPr>
        <p:txBody>
          <a:bodyPr vert="horz" wrap="square" lIns="91440" tIns="45720" rIns="91440" bIns="45720" rtlCol="0" anchor="t">
            <a:noAutofit/>
          </a:bodyPr>
          <a:lstStyle>
            <a:lvl1pPr>
              <a:defRPr lang="en-US" dirty="0" smtClean="0"/>
            </a:lvl1pPr>
          </a:lstStyle>
          <a:p>
            <a:pPr marL="0" lvl="0" indent="0">
              <a:buNone/>
            </a:pPr>
            <a:r>
              <a:rPr lang="en-US" dirty="0" smtClean="0"/>
              <a:t>Subhead</a:t>
            </a:r>
          </a:p>
        </p:txBody>
      </p:sp>
      <p:sp>
        <p:nvSpPr>
          <p:cNvPr id="9" name="Content Placeholder 2"/>
          <p:cNvSpPr>
            <a:spLocks noGrp="1"/>
          </p:cNvSpPr>
          <p:nvPr>
            <p:ph idx="11" hasCustomPrompt="1"/>
          </p:nvPr>
        </p:nvSpPr>
        <p:spPr>
          <a:xfrm>
            <a:off x="4882627" y="1556703"/>
            <a:ext cx="4013199" cy="3978016"/>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A4EC454B-8AA2-4785-AE0D-AE23F3ECCADE}" type="datetime1">
              <a:rPr lang="en-US" smtClean="0"/>
              <a:pPr/>
              <a:t>11/28/17</a:t>
            </a:fld>
            <a:endParaRPr lang="en-US" dirty="0"/>
          </a:p>
        </p:txBody>
      </p:sp>
      <p:sp>
        <p:nvSpPr>
          <p:cNvPr id="11"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2"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3799981660"/>
      </p:ext>
    </p:extLst>
  </p:cSld>
  <p:clrMapOvr>
    <a:masterClrMapping/>
  </p:clrMapOvr>
  <p:transition xmlns:p14="http://schemas.microsoft.com/office/powerpoint/2010/mai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Head and Subhead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438912"/>
            <a:ext cx="8080375" cy="575094"/>
          </a:xfrm>
        </p:spPr>
        <p:txBody>
          <a:bodyPr vert="horz" wrap="square" lIns="91440" tIns="45720" rIns="91440" bIns="45720" rtlCol="0" anchor="t" anchorCtr="0">
            <a:spAutoFit/>
          </a:bodyPr>
          <a:lstStyle>
            <a:lvl1pPr>
              <a:defRPr lang="en-US" dirty="0"/>
            </a:lvl1pPr>
          </a:lstStyle>
          <a:p>
            <a:pPr marL="0" lvl="0"/>
            <a:r>
              <a:rPr lang="en-US" dirty="0" smtClean="0"/>
              <a:t>Slide Title Here</a:t>
            </a:r>
            <a:endParaRPr lang="en-US" dirty="0"/>
          </a:p>
        </p:txBody>
      </p:sp>
      <p:sp>
        <p:nvSpPr>
          <p:cNvPr id="3" name="Text Placeholder 2"/>
          <p:cNvSpPr>
            <a:spLocks noGrp="1"/>
          </p:cNvSpPr>
          <p:nvPr>
            <p:ph type="body" idx="10" hasCustomPrompt="1"/>
          </p:nvPr>
        </p:nvSpPr>
        <p:spPr>
          <a:xfrm>
            <a:off x="640321" y="1011992"/>
            <a:ext cx="8077645" cy="383182"/>
          </a:xfrm>
        </p:spPr>
        <p:txBody>
          <a:bodyPr vert="horz" wrap="square" lIns="91440" tIns="45720" rIns="91440" bIns="45720" rtlCol="0" anchor="t">
            <a:noAutofit/>
          </a:bodyPr>
          <a:lstStyle>
            <a:lvl1pPr marL="168275" indent="-168275">
              <a:buNone/>
              <a:defRPr lang="en-US" dirty="0" smtClean="0"/>
            </a:lvl1pPr>
          </a:lstStyle>
          <a:p>
            <a:pPr marL="0" lvl="0" indent="0"/>
            <a:r>
              <a:rPr lang="en-US" dirty="0" smtClean="0"/>
              <a:t>Subhead</a:t>
            </a:r>
          </a:p>
        </p:txBody>
      </p:sp>
      <p:sp>
        <p:nvSpPr>
          <p:cNvPr id="7"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4163C71C-E15B-4273-8FC5-6D8F0B255339}"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65814791"/>
      </p:ext>
    </p:extLst>
  </p:cSld>
  <p:clrMapOvr>
    <a:masterClrMapping/>
  </p:clrMapOvr>
  <p:transition xmlns:p14="http://schemas.microsoft.com/office/powerpoint/2010/mai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099020C2-B8CC-43A5-BD38-18054C1AB93F}" type="datetime1">
              <a:rPr lang="en-US" smtClean="0"/>
              <a:pPr/>
              <a:t>11/28/17</a:t>
            </a:fld>
            <a:endParaRPr lang="en-US" dirty="0"/>
          </a:p>
        </p:txBody>
      </p:sp>
      <p:sp>
        <p:nvSpPr>
          <p:cNvPr id="6"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7"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91840554"/>
      </p:ext>
    </p:extLst>
  </p:cSld>
  <p:clrMapOvr>
    <a:masterClrMapping/>
  </p:clrMapOvr>
  <p:transition xmlns:p14="http://schemas.microsoft.com/office/powerpoint/2010/mai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0" y="-1"/>
            <a:ext cx="9144000" cy="6251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5668621-AC61-413F-988E-AE3E49B130F0}" type="datetime1">
              <a:rPr lang="en-US" smtClean="0"/>
              <a:pPr/>
              <a:t>11/28/17</a:t>
            </a:fld>
            <a:endParaRPr lang="en-US" dirty="0"/>
          </a:p>
        </p:txBody>
      </p:sp>
      <p:sp>
        <p:nvSpPr>
          <p:cNvPr id="8"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9"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3876892532"/>
      </p:ext>
    </p:extLst>
  </p:cSld>
  <p:clrMapOvr>
    <a:masterClrMapping/>
  </p:clrMapOvr>
  <p:transition xmlns:p14="http://schemas.microsoft.com/office/powerpoint/2010/mai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losing with Single Imag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28183"/>
      </p:ext>
    </p:extLst>
  </p:cSld>
  <p:clrMapOvr>
    <a:masterClrMapping/>
  </p:clrMapOvr>
  <p:transition xmlns:p14="http://schemas.microsoft.com/office/powerpoint/2010/mai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Closing with Logo">
    <p:bg>
      <p:bgPr>
        <a:solidFill>
          <a:schemeClr val="tx2"/>
        </a:solidFill>
        <a:effectLst/>
      </p:bgPr>
    </p:bg>
    <p:spTree>
      <p:nvGrpSpPr>
        <p:cNvPr id="1" name=""/>
        <p:cNvGrpSpPr/>
        <p:nvPr/>
      </p:nvGrpSpPr>
      <p:grpSpPr>
        <a:xfrm>
          <a:off x="0" y="0"/>
          <a:ext cx="0" cy="0"/>
          <a:chOff x="0" y="0"/>
          <a:chExt cx="0" cy="0"/>
        </a:xfrm>
      </p:grpSpPr>
      <p:pic>
        <p:nvPicPr>
          <p:cNvPr id="5"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3630547" y="2701522"/>
            <a:ext cx="2110616" cy="1378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8266552"/>
      </p:ext>
    </p:extLst>
  </p:cSld>
  <p:clrMapOvr>
    <a:masterClrMapping/>
  </p:clrMapOvr>
  <p:transition xmlns:p14="http://schemas.microsoft.com/office/powerpoint/2010/mai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Closing with Quote">
    <p:bg>
      <p:bgPr>
        <a:solidFill>
          <a:schemeClr val="tx2"/>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p:nvPr>
        </p:nvSpPr>
        <p:spPr>
          <a:xfrm>
            <a:off x="658358" y="639525"/>
            <a:ext cx="6204666" cy="1446212"/>
          </a:xfrm>
        </p:spPr>
        <p:txBody>
          <a:bodyPr/>
          <a:lstStyle>
            <a:lvl1pPr marL="0" indent="0">
              <a:lnSpc>
                <a:spcPct val="95000"/>
              </a:lnSpc>
              <a:spcBef>
                <a:spcPts val="600"/>
              </a:spcBef>
              <a:buFontTx/>
              <a:buNone/>
              <a:defRPr sz="2400">
                <a:solidFill>
                  <a:schemeClr val="bg2"/>
                </a:solidFill>
                <a:latin typeface="+mn-lt"/>
              </a:defRPr>
            </a:lvl1pPr>
            <a:lvl2pPr>
              <a:defRPr>
                <a:solidFill>
                  <a:schemeClr val="bg2"/>
                </a:solidFill>
                <a:latin typeface="+mn-lt"/>
              </a:defRPr>
            </a:lvl2pPr>
            <a:lvl3pPr>
              <a:defRPr>
                <a:solidFill>
                  <a:schemeClr val="bg2"/>
                </a:solidFill>
                <a:latin typeface="+mn-lt"/>
              </a:defRPr>
            </a:lvl3pPr>
            <a:lvl4pPr>
              <a:defRPr>
                <a:solidFill>
                  <a:schemeClr val="bg2"/>
                </a:solidFill>
                <a:latin typeface="+mn-lt"/>
              </a:defRPr>
            </a:lvl4pPr>
            <a:lvl5pPr>
              <a:defRPr>
                <a:solidFill>
                  <a:schemeClr val="bg2"/>
                </a:solidFill>
                <a:latin typeface="+mn-lt"/>
              </a:defRPr>
            </a:lvl5pPr>
          </a:lstStyle>
          <a:p>
            <a:pPr lvl="0"/>
            <a:r>
              <a:rPr lang="en-US" smtClean="0"/>
              <a:t>Click to edit Master text styles</a:t>
            </a:r>
          </a:p>
        </p:txBody>
      </p:sp>
      <p:cxnSp>
        <p:nvCxnSpPr>
          <p:cNvPr id="8" name="Straight Connector 7"/>
          <p:cNvCxnSpPr/>
          <p:nvPr userDrawn="1"/>
        </p:nvCxnSpPr>
        <p:spPr>
          <a:xfrm>
            <a:off x="752475" y="2562339"/>
            <a:ext cx="37294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UCSF_sig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932" y="3414216"/>
            <a:ext cx="1503181" cy="977406"/>
          </a:xfrm>
          <a:prstGeom prst="rect">
            <a:avLst/>
          </a:prstGeom>
        </p:spPr>
      </p:pic>
    </p:spTree>
    <p:extLst>
      <p:ext uri="{BB962C8B-B14F-4D97-AF65-F5344CB8AC3E}">
        <p14:creationId xmlns:p14="http://schemas.microsoft.com/office/powerpoint/2010/main" val="1141800773"/>
      </p:ext>
    </p:extLst>
  </p:cSld>
  <p:clrMapOvr>
    <a:masterClrMapping/>
  </p:clrMapOvr>
  <p:transition xmlns:p14="http://schemas.microsoft.com/office/powerpoint/2010/mai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Closing with Collage">
    <p:bg>
      <p:bgPr>
        <a:solidFill>
          <a:schemeClr val="tx2"/>
        </a:solidFill>
        <a:effectLst/>
      </p:bgPr>
    </p:bg>
    <p:spTree>
      <p:nvGrpSpPr>
        <p:cNvPr id="1" name=""/>
        <p:cNvGrpSpPr/>
        <p:nvPr/>
      </p:nvGrpSpPr>
      <p:grpSpPr>
        <a:xfrm>
          <a:off x="0" y="0"/>
          <a:ext cx="0" cy="0"/>
          <a:chOff x="0" y="0"/>
          <a:chExt cx="0" cy="0"/>
        </a:xfrm>
      </p:grpSpPr>
      <p:pic>
        <p:nvPicPr>
          <p:cNvPr id="18" name="Picture 1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5" y="3818374"/>
            <a:ext cx="4210268" cy="3042745"/>
          </a:xfrm>
          <a:prstGeom prst="rect">
            <a:avLst/>
          </a:prstGeom>
        </p:spPr>
      </p:pic>
      <p:pic>
        <p:nvPicPr>
          <p:cNvPr id="19" name="Picture 18"/>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 y="0"/>
            <a:ext cx="9144004" cy="3868899"/>
          </a:xfrm>
          <a:prstGeom prst="rect">
            <a:avLst/>
          </a:prstGeom>
        </p:spPr>
      </p:pic>
      <p:pic>
        <p:nvPicPr>
          <p:cNvPr id="20" name="Picture 1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754880" y="1611152"/>
            <a:ext cx="4389119" cy="2724912"/>
          </a:xfrm>
          <a:prstGeom prst="rect">
            <a:avLst/>
          </a:prstGeom>
        </p:spPr>
      </p:pic>
      <p:pic>
        <p:nvPicPr>
          <p:cNvPr id="21" name="Picture 20"/>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4099033" y="4336064"/>
            <a:ext cx="5044967" cy="2521936"/>
          </a:xfrm>
          <a:prstGeom prst="rect">
            <a:avLst/>
          </a:prstGeom>
        </p:spPr>
      </p:pic>
      <p:sp>
        <p:nvSpPr>
          <p:cNvPr id="22" name="Rectangle 21"/>
          <p:cNvSpPr/>
          <p:nvPr userDrawn="1"/>
        </p:nvSpPr>
        <p:spPr bwMode="auto">
          <a:xfrm>
            <a:off x="2723103" y="1611152"/>
            <a:ext cx="3675888" cy="3675888"/>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pic>
        <p:nvPicPr>
          <p:cNvPr id="23" name="Picture 7"/>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b="38631"/>
          <a:stretch/>
        </p:blipFill>
        <p:spPr bwMode="auto">
          <a:xfrm>
            <a:off x="4327515" y="2924450"/>
            <a:ext cx="2223280" cy="893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1437184"/>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2.xml"/><Relationship Id="rId20" Type="http://schemas.openxmlformats.org/officeDocument/2006/relationships/image" Target="../media/image6.emf"/><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Relationship Id="rId14" Type="http://schemas.openxmlformats.org/officeDocument/2006/relationships/slideLayout" Target="../slideLayouts/slideLayout37.xml"/><Relationship Id="rId15" Type="http://schemas.openxmlformats.org/officeDocument/2006/relationships/slideLayout" Target="../slideLayouts/slideLayout38.xml"/><Relationship Id="rId16" Type="http://schemas.openxmlformats.org/officeDocument/2006/relationships/slideLayout" Target="../slideLayouts/slideLayout39.xml"/><Relationship Id="rId17" Type="http://schemas.openxmlformats.org/officeDocument/2006/relationships/slideLayout" Target="../slideLayouts/slideLayout40.xml"/><Relationship Id="rId18" Type="http://schemas.openxmlformats.org/officeDocument/2006/relationships/slideLayout" Target="../slideLayouts/slideLayout41.xml"/><Relationship Id="rId19" Type="http://schemas.openxmlformats.org/officeDocument/2006/relationships/theme" Target="../theme/theme2.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0.xml"/><Relationship Id="rId20" Type="http://schemas.openxmlformats.org/officeDocument/2006/relationships/image" Target="../media/image6.emf"/><Relationship Id="rId10" Type="http://schemas.openxmlformats.org/officeDocument/2006/relationships/slideLayout" Target="../slideLayouts/slideLayout51.xml"/><Relationship Id="rId11" Type="http://schemas.openxmlformats.org/officeDocument/2006/relationships/slideLayout" Target="../slideLayouts/slideLayout52.xml"/><Relationship Id="rId12" Type="http://schemas.openxmlformats.org/officeDocument/2006/relationships/slideLayout" Target="../slideLayouts/slideLayout53.xml"/><Relationship Id="rId13" Type="http://schemas.openxmlformats.org/officeDocument/2006/relationships/slideLayout" Target="../slideLayouts/slideLayout54.xml"/><Relationship Id="rId14" Type="http://schemas.openxmlformats.org/officeDocument/2006/relationships/slideLayout" Target="../slideLayouts/slideLayout55.xml"/><Relationship Id="rId15" Type="http://schemas.openxmlformats.org/officeDocument/2006/relationships/slideLayout" Target="../slideLayouts/slideLayout56.xml"/><Relationship Id="rId16" Type="http://schemas.openxmlformats.org/officeDocument/2006/relationships/slideLayout" Target="../slideLayouts/slideLayout57.xml"/><Relationship Id="rId17" Type="http://schemas.openxmlformats.org/officeDocument/2006/relationships/slideLayout" Target="../slideLayouts/slideLayout58.xml"/><Relationship Id="rId18" Type="http://schemas.openxmlformats.org/officeDocument/2006/relationships/slideLayout" Target="../slideLayouts/slideLayout59.xml"/><Relationship Id="rId19" Type="http://schemas.openxmlformats.org/officeDocument/2006/relationships/theme" Target="../theme/theme3.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5" Type="http://schemas.openxmlformats.org/officeDocument/2006/relationships/slideLayout" Target="../slideLayouts/slideLayout46.xml"/><Relationship Id="rId6" Type="http://schemas.openxmlformats.org/officeDocument/2006/relationships/slideLayout" Target="../slideLayouts/slideLayout47.xml"/><Relationship Id="rId7" Type="http://schemas.openxmlformats.org/officeDocument/2006/relationships/slideLayout" Target="../slideLayouts/slideLayout48.xml"/><Relationship Id="rId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5950" y="434993"/>
            <a:ext cx="8089900" cy="563231"/>
          </a:xfrm>
          <a:prstGeom prst="rect">
            <a:avLst/>
          </a:prstGeom>
        </p:spPr>
        <p:txBody>
          <a:bodyPr vert="horz" wrap="square" lIns="91440" tIns="45720" rIns="91440" bIns="45720" rtlCol="0" anchor="t" anchorCtr="0">
            <a:spAutoFit/>
          </a:bodyPr>
          <a:lstStyle/>
          <a:p>
            <a:r>
              <a:rPr lang="en-US" dirty="0" smtClean="0"/>
              <a:t>Slide Title Here</a:t>
            </a:r>
            <a:endParaRPr lang="en-US" dirty="0"/>
          </a:p>
        </p:txBody>
      </p:sp>
      <p:sp>
        <p:nvSpPr>
          <p:cNvPr id="3" name="Text Placeholder 2"/>
          <p:cNvSpPr>
            <a:spLocks noGrp="1"/>
          </p:cNvSpPr>
          <p:nvPr>
            <p:ph type="body" idx="1"/>
          </p:nvPr>
        </p:nvSpPr>
        <p:spPr>
          <a:xfrm>
            <a:off x="657789" y="1565576"/>
            <a:ext cx="8089901" cy="1661993"/>
          </a:xfrm>
          <a:prstGeom prst="rect">
            <a:avLst/>
          </a:prstGeom>
        </p:spPr>
        <p:txBody>
          <a:bodyPr vert="horz" wrap="square" lIns="91440" tIns="45720" rIns="91440" bIns="45720" rtlCol="0">
            <a:noAutofit/>
          </a:body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36" name="Straight Connector 35"/>
          <p:cNvCxnSpPr/>
          <p:nvPr/>
        </p:nvCxnSpPr>
        <p:spPr>
          <a:xfrm>
            <a:off x="365125" y="6250080"/>
            <a:ext cx="841375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65125" y="6250080"/>
            <a:ext cx="841375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sp>
        <p:nvSpPr>
          <p:cNvPr id="2069" name="Freeform 77"/>
          <p:cNvSpPr>
            <a:spLocks/>
          </p:cNvSpPr>
          <p:nvPr userDrawn="1"/>
        </p:nvSpPr>
        <p:spPr bwMode="auto">
          <a:xfrm>
            <a:off x="8129588" y="6394450"/>
            <a:ext cx="647700" cy="311150"/>
          </a:xfrm>
          <a:custGeom>
            <a:avLst/>
            <a:gdLst>
              <a:gd name="T0" fmla="*/ 350 w 350"/>
              <a:gd name="T1" fmla="*/ 52 h 168"/>
              <a:gd name="T2" fmla="*/ 270 w 350"/>
              <a:gd name="T3" fmla="*/ 130 h 168"/>
              <a:gd name="T4" fmla="*/ 240 w 350"/>
              <a:gd name="T5" fmla="*/ 100 h 168"/>
              <a:gd name="T6" fmla="*/ 205 w 350"/>
              <a:gd name="T7" fmla="*/ 91 h 168"/>
              <a:gd name="T8" fmla="*/ 201 w 350"/>
              <a:gd name="T9" fmla="*/ 86 h 168"/>
              <a:gd name="T10" fmla="*/ 200 w 350"/>
              <a:gd name="T11" fmla="*/ 82 h 168"/>
              <a:gd name="T12" fmla="*/ 203 w 350"/>
              <a:gd name="T13" fmla="*/ 73 h 168"/>
              <a:gd name="T14" fmla="*/ 203 w 350"/>
              <a:gd name="T15" fmla="*/ 73 h 168"/>
              <a:gd name="T16" fmla="*/ 205 w 350"/>
              <a:gd name="T17" fmla="*/ 72 h 168"/>
              <a:gd name="T18" fmla="*/ 234 w 350"/>
              <a:gd name="T19" fmla="*/ 71 h 168"/>
              <a:gd name="T20" fmla="*/ 266 w 350"/>
              <a:gd name="T21" fmla="*/ 85 h 168"/>
              <a:gd name="T22" fmla="*/ 222 w 350"/>
              <a:gd name="T23" fmla="*/ 48 h 168"/>
              <a:gd name="T24" fmla="*/ 179 w 350"/>
              <a:gd name="T25" fmla="*/ 73 h 168"/>
              <a:gd name="T26" fmla="*/ 178 w 350"/>
              <a:gd name="T27" fmla="*/ 76 h 168"/>
              <a:gd name="T28" fmla="*/ 122 w 350"/>
              <a:gd name="T29" fmla="*/ 60 h 168"/>
              <a:gd name="T30" fmla="*/ 178 w 350"/>
              <a:gd name="T31" fmla="*/ 41 h 168"/>
              <a:gd name="T32" fmla="*/ 153 w 350"/>
              <a:gd name="T33" fmla="*/ 0 h 168"/>
              <a:gd name="T34" fmla="*/ 97 w 350"/>
              <a:gd name="T35" fmla="*/ 2 h 168"/>
              <a:gd name="T36" fmla="*/ 72 w 350"/>
              <a:gd name="T37" fmla="*/ 73 h 168"/>
              <a:gd name="T38" fmla="*/ 25 w 350"/>
              <a:gd name="T39" fmla="*/ 73 h 168"/>
              <a:gd name="T40" fmla="*/ 0 w 350"/>
              <a:gd name="T41" fmla="*/ 2 h 168"/>
              <a:gd name="T42" fmla="*/ 48 w 350"/>
              <a:gd name="T43" fmla="*/ 119 h 168"/>
              <a:gd name="T44" fmla="*/ 97 w 350"/>
              <a:gd name="T45" fmla="*/ 64 h 168"/>
              <a:gd name="T46" fmla="*/ 187 w 350"/>
              <a:gd name="T47" fmla="*/ 107 h 168"/>
              <a:gd name="T48" fmla="*/ 214 w 350"/>
              <a:gd name="T49" fmla="*/ 117 h 168"/>
              <a:gd name="T50" fmla="*/ 242 w 350"/>
              <a:gd name="T51" fmla="*/ 125 h 168"/>
              <a:gd name="T52" fmla="*/ 237 w 350"/>
              <a:gd name="T53" fmla="*/ 147 h 168"/>
              <a:gd name="T54" fmla="*/ 203 w 350"/>
              <a:gd name="T55" fmla="*/ 141 h 168"/>
              <a:gd name="T56" fmla="*/ 176 w 350"/>
              <a:gd name="T57" fmla="*/ 130 h 168"/>
              <a:gd name="T58" fmla="*/ 224 w 350"/>
              <a:gd name="T59" fmla="*/ 168 h 168"/>
              <a:gd name="T60" fmla="*/ 270 w 350"/>
              <a:gd name="T61" fmla="*/ 134 h 168"/>
              <a:gd name="T62" fmla="*/ 295 w 350"/>
              <a:gd name="T63" fmla="*/ 166 h 168"/>
              <a:gd name="T64" fmla="*/ 343 w 350"/>
              <a:gd name="T65" fmla="*/ 119 h 168"/>
              <a:gd name="T66" fmla="*/ 295 w 350"/>
              <a:gd name="T67" fmla="*/ 99 h 168"/>
              <a:gd name="T68" fmla="*/ 350 w 350"/>
              <a:gd name="T69" fmla="*/ 7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168">
                <a:moveTo>
                  <a:pt x="350" y="73"/>
                </a:moveTo>
                <a:cubicBezTo>
                  <a:pt x="350" y="52"/>
                  <a:pt x="350" y="52"/>
                  <a:pt x="350" y="52"/>
                </a:cubicBezTo>
                <a:cubicBezTo>
                  <a:pt x="270" y="52"/>
                  <a:pt x="270" y="52"/>
                  <a:pt x="270" y="52"/>
                </a:cubicBezTo>
                <a:cubicBezTo>
                  <a:pt x="270" y="130"/>
                  <a:pt x="270" y="130"/>
                  <a:pt x="270" y="130"/>
                </a:cubicBezTo>
                <a:cubicBezTo>
                  <a:pt x="269" y="121"/>
                  <a:pt x="266" y="114"/>
                  <a:pt x="260" y="109"/>
                </a:cubicBezTo>
                <a:cubicBezTo>
                  <a:pt x="255" y="105"/>
                  <a:pt x="249" y="102"/>
                  <a:pt x="240" y="100"/>
                </a:cubicBezTo>
                <a:cubicBezTo>
                  <a:pt x="220" y="96"/>
                  <a:pt x="220" y="96"/>
                  <a:pt x="220" y="96"/>
                </a:cubicBezTo>
                <a:cubicBezTo>
                  <a:pt x="213" y="94"/>
                  <a:pt x="208" y="92"/>
                  <a:pt x="205" y="91"/>
                </a:cubicBezTo>
                <a:cubicBezTo>
                  <a:pt x="203" y="90"/>
                  <a:pt x="201" y="88"/>
                  <a:pt x="201" y="86"/>
                </a:cubicBezTo>
                <a:cubicBezTo>
                  <a:pt x="201" y="86"/>
                  <a:pt x="201" y="86"/>
                  <a:pt x="201" y="86"/>
                </a:cubicBezTo>
                <a:cubicBezTo>
                  <a:pt x="201" y="86"/>
                  <a:pt x="201" y="86"/>
                  <a:pt x="201" y="86"/>
                </a:cubicBezTo>
                <a:cubicBezTo>
                  <a:pt x="200" y="85"/>
                  <a:pt x="200" y="83"/>
                  <a:pt x="200" y="82"/>
                </a:cubicBezTo>
                <a:cubicBezTo>
                  <a:pt x="200" y="78"/>
                  <a:pt x="201" y="75"/>
                  <a:pt x="203" y="73"/>
                </a:cubicBezTo>
                <a:cubicBezTo>
                  <a:pt x="203" y="73"/>
                  <a:pt x="203" y="73"/>
                  <a:pt x="203" y="73"/>
                </a:cubicBezTo>
                <a:cubicBezTo>
                  <a:pt x="203" y="73"/>
                  <a:pt x="203" y="73"/>
                  <a:pt x="203" y="73"/>
                </a:cubicBezTo>
                <a:cubicBezTo>
                  <a:pt x="203" y="73"/>
                  <a:pt x="203" y="73"/>
                  <a:pt x="203" y="73"/>
                </a:cubicBezTo>
                <a:cubicBezTo>
                  <a:pt x="203" y="73"/>
                  <a:pt x="203" y="73"/>
                  <a:pt x="203" y="73"/>
                </a:cubicBezTo>
                <a:cubicBezTo>
                  <a:pt x="204" y="72"/>
                  <a:pt x="205" y="72"/>
                  <a:pt x="205" y="72"/>
                </a:cubicBezTo>
                <a:cubicBezTo>
                  <a:pt x="209" y="69"/>
                  <a:pt x="214" y="68"/>
                  <a:pt x="220" y="68"/>
                </a:cubicBezTo>
                <a:cubicBezTo>
                  <a:pt x="226" y="68"/>
                  <a:pt x="231" y="69"/>
                  <a:pt x="234" y="71"/>
                </a:cubicBezTo>
                <a:cubicBezTo>
                  <a:pt x="240" y="74"/>
                  <a:pt x="243" y="78"/>
                  <a:pt x="243" y="85"/>
                </a:cubicBezTo>
                <a:cubicBezTo>
                  <a:pt x="266" y="85"/>
                  <a:pt x="266" y="85"/>
                  <a:pt x="266" y="85"/>
                </a:cubicBezTo>
                <a:cubicBezTo>
                  <a:pt x="266" y="73"/>
                  <a:pt x="261" y="64"/>
                  <a:pt x="253" y="58"/>
                </a:cubicBezTo>
                <a:cubicBezTo>
                  <a:pt x="244" y="51"/>
                  <a:pt x="234" y="48"/>
                  <a:pt x="222" y="48"/>
                </a:cubicBezTo>
                <a:cubicBezTo>
                  <a:pt x="207" y="48"/>
                  <a:pt x="196" y="52"/>
                  <a:pt x="189" y="58"/>
                </a:cubicBezTo>
                <a:cubicBezTo>
                  <a:pt x="184" y="62"/>
                  <a:pt x="181" y="67"/>
                  <a:pt x="179" y="73"/>
                </a:cubicBezTo>
                <a:cubicBezTo>
                  <a:pt x="179" y="73"/>
                  <a:pt x="179" y="73"/>
                  <a:pt x="179" y="73"/>
                </a:cubicBezTo>
                <a:cubicBezTo>
                  <a:pt x="179" y="74"/>
                  <a:pt x="179" y="75"/>
                  <a:pt x="178" y="76"/>
                </a:cubicBezTo>
                <a:cubicBezTo>
                  <a:pt x="176" y="89"/>
                  <a:pt x="167" y="98"/>
                  <a:pt x="153" y="98"/>
                </a:cubicBezTo>
                <a:cubicBezTo>
                  <a:pt x="131" y="98"/>
                  <a:pt x="122" y="79"/>
                  <a:pt x="122" y="60"/>
                </a:cubicBezTo>
                <a:cubicBezTo>
                  <a:pt x="122" y="40"/>
                  <a:pt x="131" y="21"/>
                  <a:pt x="153" y="21"/>
                </a:cubicBezTo>
                <a:cubicBezTo>
                  <a:pt x="166" y="21"/>
                  <a:pt x="176" y="29"/>
                  <a:pt x="178" y="41"/>
                </a:cubicBezTo>
                <a:cubicBezTo>
                  <a:pt x="202" y="41"/>
                  <a:pt x="202" y="41"/>
                  <a:pt x="202" y="41"/>
                </a:cubicBezTo>
                <a:cubicBezTo>
                  <a:pt x="199" y="14"/>
                  <a:pt x="178" y="0"/>
                  <a:pt x="153" y="0"/>
                </a:cubicBezTo>
                <a:cubicBezTo>
                  <a:pt x="119" y="0"/>
                  <a:pt x="99" y="24"/>
                  <a:pt x="97" y="55"/>
                </a:cubicBezTo>
                <a:cubicBezTo>
                  <a:pt x="97" y="2"/>
                  <a:pt x="97" y="2"/>
                  <a:pt x="97" y="2"/>
                </a:cubicBezTo>
                <a:cubicBezTo>
                  <a:pt x="72" y="2"/>
                  <a:pt x="72" y="2"/>
                  <a:pt x="72" y="2"/>
                </a:cubicBezTo>
                <a:cubicBezTo>
                  <a:pt x="72" y="73"/>
                  <a:pt x="72" y="73"/>
                  <a:pt x="72" y="73"/>
                </a:cubicBezTo>
                <a:cubicBezTo>
                  <a:pt x="72" y="90"/>
                  <a:pt x="66" y="98"/>
                  <a:pt x="48" y="98"/>
                </a:cubicBezTo>
                <a:cubicBezTo>
                  <a:pt x="28" y="98"/>
                  <a:pt x="25" y="86"/>
                  <a:pt x="25" y="73"/>
                </a:cubicBezTo>
                <a:cubicBezTo>
                  <a:pt x="25" y="2"/>
                  <a:pt x="25" y="2"/>
                  <a:pt x="25" y="2"/>
                </a:cubicBezTo>
                <a:cubicBezTo>
                  <a:pt x="0" y="2"/>
                  <a:pt x="0" y="2"/>
                  <a:pt x="0" y="2"/>
                </a:cubicBezTo>
                <a:cubicBezTo>
                  <a:pt x="0" y="73"/>
                  <a:pt x="0" y="73"/>
                  <a:pt x="0" y="73"/>
                </a:cubicBezTo>
                <a:cubicBezTo>
                  <a:pt x="0" y="104"/>
                  <a:pt x="18" y="119"/>
                  <a:pt x="48" y="119"/>
                </a:cubicBezTo>
                <a:cubicBezTo>
                  <a:pt x="79" y="119"/>
                  <a:pt x="97" y="104"/>
                  <a:pt x="97" y="73"/>
                </a:cubicBezTo>
                <a:cubicBezTo>
                  <a:pt x="97" y="64"/>
                  <a:pt x="97" y="64"/>
                  <a:pt x="97" y="64"/>
                </a:cubicBezTo>
                <a:cubicBezTo>
                  <a:pt x="99" y="95"/>
                  <a:pt x="119" y="119"/>
                  <a:pt x="153" y="119"/>
                </a:cubicBezTo>
                <a:cubicBezTo>
                  <a:pt x="167" y="119"/>
                  <a:pt x="179" y="115"/>
                  <a:pt x="187" y="107"/>
                </a:cubicBezTo>
                <a:cubicBezTo>
                  <a:pt x="188" y="107"/>
                  <a:pt x="189" y="108"/>
                  <a:pt x="189" y="108"/>
                </a:cubicBezTo>
                <a:cubicBezTo>
                  <a:pt x="194" y="111"/>
                  <a:pt x="202" y="114"/>
                  <a:pt x="214" y="117"/>
                </a:cubicBezTo>
                <a:cubicBezTo>
                  <a:pt x="226" y="119"/>
                  <a:pt x="226" y="119"/>
                  <a:pt x="226" y="119"/>
                </a:cubicBezTo>
                <a:cubicBezTo>
                  <a:pt x="234" y="121"/>
                  <a:pt x="239" y="123"/>
                  <a:pt x="242" y="125"/>
                </a:cubicBezTo>
                <a:cubicBezTo>
                  <a:pt x="245" y="127"/>
                  <a:pt x="247" y="130"/>
                  <a:pt x="247" y="133"/>
                </a:cubicBezTo>
                <a:cubicBezTo>
                  <a:pt x="247" y="140"/>
                  <a:pt x="244" y="144"/>
                  <a:pt x="237" y="147"/>
                </a:cubicBezTo>
                <a:cubicBezTo>
                  <a:pt x="233" y="148"/>
                  <a:pt x="229" y="148"/>
                  <a:pt x="223" y="148"/>
                </a:cubicBezTo>
                <a:cubicBezTo>
                  <a:pt x="213" y="148"/>
                  <a:pt x="207" y="146"/>
                  <a:pt x="203" y="141"/>
                </a:cubicBezTo>
                <a:cubicBezTo>
                  <a:pt x="201" y="139"/>
                  <a:pt x="199" y="135"/>
                  <a:pt x="198" y="130"/>
                </a:cubicBezTo>
                <a:cubicBezTo>
                  <a:pt x="176" y="130"/>
                  <a:pt x="176" y="130"/>
                  <a:pt x="176" y="130"/>
                </a:cubicBezTo>
                <a:cubicBezTo>
                  <a:pt x="176" y="142"/>
                  <a:pt x="180" y="151"/>
                  <a:pt x="189" y="158"/>
                </a:cubicBezTo>
                <a:cubicBezTo>
                  <a:pt x="197" y="164"/>
                  <a:pt x="209" y="168"/>
                  <a:pt x="224" y="168"/>
                </a:cubicBezTo>
                <a:cubicBezTo>
                  <a:pt x="239" y="168"/>
                  <a:pt x="250" y="164"/>
                  <a:pt x="258" y="158"/>
                </a:cubicBezTo>
                <a:cubicBezTo>
                  <a:pt x="265" y="151"/>
                  <a:pt x="269" y="143"/>
                  <a:pt x="270" y="134"/>
                </a:cubicBezTo>
                <a:cubicBezTo>
                  <a:pt x="270" y="166"/>
                  <a:pt x="270" y="166"/>
                  <a:pt x="270" y="166"/>
                </a:cubicBezTo>
                <a:cubicBezTo>
                  <a:pt x="295" y="166"/>
                  <a:pt x="295" y="166"/>
                  <a:pt x="295" y="166"/>
                </a:cubicBezTo>
                <a:cubicBezTo>
                  <a:pt x="295" y="119"/>
                  <a:pt x="295" y="119"/>
                  <a:pt x="295" y="119"/>
                </a:cubicBezTo>
                <a:cubicBezTo>
                  <a:pt x="343" y="119"/>
                  <a:pt x="343" y="119"/>
                  <a:pt x="343" y="119"/>
                </a:cubicBezTo>
                <a:cubicBezTo>
                  <a:pt x="343" y="99"/>
                  <a:pt x="343" y="99"/>
                  <a:pt x="343" y="99"/>
                </a:cubicBezTo>
                <a:cubicBezTo>
                  <a:pt x="295" y="99"/>
                  <a:pt x="295" y="99"/>
                  <a:pt x="295" y="99"/>
                </a:cubicBezTo>
                <a:cubicBezTo>
                  <a:pt x="295" y="73"/>
                  <a:pt x="295" y="73"/>
                  <a:pt x="295" y="73"/>
                </a:cubicBezTo>
                <a:lnTo>
                  <a:pt x="350" y="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Date Placeholder 3"/>
          <p:cNvSpPr>
            <a:spLocks noGrp="1"/>
          </p:cNvSpPr>
          <p:nvPr>
            <p:ph type="dt" sz="half" idx="2"/>
          </p:nvPr>
        </p:nvSpPr>
        <p:spPr>
          <a:xfrm>
            <a:off x="6334636" y="6320969"/>
            <a:ext cx="1358659" cy="175702"/>
          </a:xfrm>
          <a:prstGeom prst="rect">
            <a:avLst/>
          </a:prstGeom>
        </p:spPr>
        <p:txBody>
          <a:bodyPr/>
          <a:lstStyle/>
          <a:p>
            <a:r>
              <a:rPr lang="en-US" dirty="0" smtClean="0"/>
              <a:t>03/08/2016</a:t>
            </a:r>
            <a:endParaRPr lang="en-US" dirty="0"/>
          </a:p>
        </p:txBody>
      </p:sp>
      <p:sp>
        <p:nvSpPr>
          <p:cNvPr id="12" name="Footer Placeholder 4"/>
          <p:cNvSpPr>
            <a:spLocks noGrp="1"/>
          </p:cNvSpPr>
          <p:nvPr>
            <p:ph type="ftr" sz="quarter" idx="3"/>
          </p:nvPr>
        </p:nvSpPr>
        <p:spPr>
          <a:xfrm>
            <a:off x="729161" y="6338737"/>
            <a:ext cx="6316972" cy="156172"/>
          </a:xfrm>
          <a:prstGeom prst="rect">
            <a:avLst/>
          </a:prstGeom>
        </p:spPr>
        <p:txBody>
          <a:bodyPr/>
          <a:lstStyle/>
          <a:p>
            <a:r>
              <a:rPr lang="en-US" dirty="0" smtClean="0"/>
              <a:t>Business Strategy for Basic Scientists</a:t>
            </a:r>
            <a:endParaRPr lang="en-US" dirty="0"/>
          </a:p>
        </p:txBody>
      </p:sp>
    </p:spTree>
  </p:cSld>
  <p:clrMap bg1="lt1" tx1="dk1" bg2="lt2" tx2="dk2" accent1="accent1" accent2="accent2" accent3="accent3" accent4="accent4" accent5="accent5" accent6="accent6" hlink="hlink" folHlink="folHlink"/>
  <p:sldLayoutIdLst>
    <p:sldLayoutId id="2147484014" r:id="rId1"/>
    <p:sldLayoutId id="2147484016" r:id="rId2"/>
    <p:sldLayoutId id="2147483933" r:id="rId3"/>
    <p:sldLayoutId id="2147484012" r:id="rId4"/>
    <p:sldLayoutId id="2147483934" r:id="rId5"/>
    <p:sldLayoutId id="2147484013" r:id="rId6"/>
    <p:sldLayoutId id="2147484015" r:id="rId7"/>
    <p:sldLayoutId id="2147483935" r:id="rId8"/>
    <p:sldLayoutId id="2147483936" r:id="rId9"/>
    <p:sldLayoutId id="2147483937" r:id="rId10"/>
    <p:sldLayoutId id="2147483938" r:id="rId11"/>
    <p:sldLayoutId id="2147483939" r:id="rId12"/>
    <p:sldLayoutId id="2147483940" r:id="rId13"/>
    <p:sldLayoutId id="2147483941" r:id="rId14"/>
    <p:sldLayoutId id="2147483950" r:id="rId15"/>
    <p:sldLayoutId id="2147483942" r:id="rId16"/>
    <p:sldLayoutId id="2147483943" r:id="rId17"/>
    <p:sldLayoutId id="2147483944" r:id="rId18"/>
    <p:sldLayoutId id="2147483945" r:id="rId19"/>
    <p:sldLayoutId id="2147483946" r:id="rId20"/>
    <p:sldLayoutId id="2147483947" r:id="rId21"/>
    <p:sldLayoutId id="2147483948" r:id="rId22"/>
    <p:sldLayoutId id="2147483949" r:id="rId23"/>
  </p:sldLayoutIdLst>
  <p:transition xmlns:p14="http://schemas.microsoft.com/office/powerpoint/2010/main">
    <p:fade/>
  </p:transition>
  <p:timing>
    <p:tnLst>
      <p:par>
        <p:cTn xmlns:p14="http://schemas.microsoft.com/office/powerpoint/2010/main" id="1" dur="indefinite" restart="never" nodeType="tmRoot"/>
      </p:par>
    </p:tnLst>
  </p:timing>
  <p:hf hdr="0"/>
  <p:txStyles>
    <p:titleStyle>
      <a:lvl1pPr algn="l" defTabSz="914400" rtl="0" eaLnBrk="1" latinLnBrk="0" hangingPunct="1">
        <a:lnSpc>
          <a:spcPct val="85000"/>
        </a:lnSpc>
        <a:spcBef>
          <a:spcPct val="0"/>
        </a:spcBef>
        <a:buNone/>
        <a:defRPr lang="en-US" sz="3600" b="0" kern="1200" cap="none" spc="0" baseline="0" dirty="0" smtClean="0">
          <a:solidFill>
            <a:schemeClr val="tx1"/>
          </a:solidFill>
          <a:latin typeface="+mn-lt"/>
          <a:ea typeface="+mj-ea"/>
          <a:cs typeface="Arial" pitchFamily="34" charset="0"/>
        </a:defRPr>
      </a:lvl1pPr>
    </p:titleStyle>
    <p:body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6473" y="434358"/>
            <a:ext cx="8089900" cy="563231"/>
          </a:xfrm>
          <a:prstGeom prst="rect">
            <a:avLst/>
          </a:prstGeom>
        </p:spPr>
        <p:txBody>
          <a:bodyPr vert="horz" wrap="square" lIns="91440" tIns="45720" rIns="91440" bIns="45720" rtlCol="0" anchor="t" anchorCtr="0">
            <a:spAutoFit/>
          </a:bodyPr>
          <a:lstStyle/>
          <a:p>
            <a:r>
              <a:rPr lang="en-US" dirty="0" smtClean="0"/>
              <a:t>Slide Title Here</a:t>
            </a:r>
            <a:endParaRPr lang="en-US" dirty="0"/>
          </a:p>
        </p:txBody>
      </p:sp>
      <p:sp>
        <p:nvSpPr>
          <p:cNvPr id="3" name="Text Placeholder 2"/>
          <p:cNvSpPr>
            <a:spLocks noGrp="1"/>
          </p:cNvSpPr>
          <p:nvPr>
            <p:ph type="body" idx="1"/>
          </p:nvPr>
        </p:nvSpPr>
        <p:spPr>
          <a:xfrm>
            <a:off x="657789" y="1555416"/>
            <a:ext cx="8089901" cy="1661993"/>
          </a:xfrm>
          <a:prstGeom prst="rect">
            <a:avLst/>
          </a:prstGeom>
        </p:spPr>
        <p:txBody>
          <a:bodyPr vert="horz" wrap="square" lIns="91440" tIns="45720" rIns="91440" bIns="45720" rtlCol="0">
            <a:noAutofit/>
          </a:body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DAB5EC3A-29DC-4460-AB8F-0DD1BAF5274D}" type="datetime1">
              <a:rPr lang="en-US" smtClean="0"/>
              <a:pPr/>
              <a:t>11/28/17</a:t>
            </a:fld>
            <a:endParaRPr lang="en-US" dirty="0"/>
          </a:p>
        </p:txBody>
      </p:sp>
      <p:sp>
        <p:nvSpPr>
          <p:cNvPr id="11"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2"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36" name="Straight Connector 35"/>
          <p:cNvCxnSpPr/>
          <p:nvPr/>
        </p:nvCxnSpPr>
        <p:spPr>
          <a:xfrm>
            <a:off x="365125" y="6250080"/>
            <a:ext cx="8413750" cy="0"/>
          </a:xfrm>
          <a:prstGeom prst="line">
            <a:avLst/>
          </a:prstGeom>
          <a:noFill/>
          <a:ln w="3175" cap="flat">
            <a:solidFill>
              <a:schemeClr val="bg1"/>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65125" y="6250080"/>
            <a:ext cx="8413750" cy="0"/>
          </a:xfrm>
          <a:prstGeom prst="line">
            <a:avLst/>
          </a:prstGeom>
          <a:noFill/>
          <a:ln w="3175" cap="flat">
            <a:solidFill>
              <a:schemeClr val="bg1"/>
            </a:solidFill>
            <a:prstDash val="solid"/>
            <a:miter lim="800000"/>
            <a:headEnd/>
            <a:tailEnd/>
          </a:ln>
          <a:extLst>
            <a:ext uri="{909E8E84-426E-40dd-AFC4-6F175D3DCCD1}">
              <a14:hiddenFill xmlns:a14="http://schemas.microsoft.com/office/drawing/2010/main">
                <a:noFill/>
              </a14:hiddenFill>
            </a:ext>
          </a:extLst>
        </p:spPr>
      </p:cxnSp>
      <p:pic>
        <p:nvPicPr>
          <p:cNvPr id="10" name="Picture 41"/>
          <p:cNvPicPr>
            <a:picLocks noChangeAspect="1" noChangeArrowheads="1"/>
          </p:cNvPicPr>
          <p:nvPr userDrawn="1"/>
        </p:nvPicPr>
        <p:blipFill rotWithShape="1">
          <a:blip r:embed="rId20" cstate="email">
            <a:extLst>
              <a:ext uri="{28A0092B-C50C-407E-A947-70E740481C1C}">
                <a14:useLocalDpi xmlns:a14="http://schemas.microsoft.com/office/drawing/2010/main"/>
              </a:ext>
            </a:extLst>
          </a:blip>
          <a:srcRect b="35957"/>
          <a:stretch/>
        </p:blipFill>
        <p:spPr bwMode="invGray">
          <a:xfrm>
            <a:off x="8131174" y="6392864"/>
            <a:ext cx="799313" cy="33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672340"/>
      </p:ext>
    </p:extLst>
  </p:cSld>
  <p:clrMap bg1="lt1" tx1="dk1" bg2="lt2" tx2="dk2" accent1="accent1" accent2="accent2" accent3="accent3" accent4="accent4" accent5="accent5" accent6="accent6" hlink="hlink" folHlink="folHlink"/>
  <p:sldLayoutIdLst>
    <p:sldLayoutId id="2147483953" r:id="rId1"/>
    <p:sldLayoutId id="2147484002" r:id="rId2"/>
    <p:sldLayoutId id="2147484003" r:id="rId3"/>
    <p:sldLayoutId id="2147484004" r:id="rId4"/>
    <p:sldLayoutId id="2147484005" r:id="rId5"/>
    <p:sldLayoutId id="2147484006" r:id="rId6"/>
    <p:sldLayoutId id="2147484000" r:id="rId7"/>
    <p:sldLayoutId id="2147483960" r:id="rId8"/>
    <p:sldLayoutId id="2147483961" r:id="rId9"/>
    <p:sldLayoutId id="2147483962" r:id="rId10"/>
    <p:sldLayoutId id="2147483963" r:id="rId11"/>
    <p:sldLayoutId id="2147483964" r:id="rId12"/>
    <p:sldLayoutId id="2147483965" r:id="rId13"/>
    <p:sldLayoutId id="2147483966" r:id="rId14"/>
    <p:sldLayoutId id="2147483967" r:id="rId15"/>
    <p:sldLayoutId id="2147483968" r:id="rId16"/>
    <p:sldLayoutId id="2147483969" r:id="rId17"/>
    <p:sldLayoutId id="2147483970" r:id="rId18"/>
  </p:sldLayoutIdLst>
  <p:transition xmlns:p14="http://schemas.microsoft.com/office/powerpoint/2010/main">
    <p:fade/>
  </p:transition>
  <p:timing>
    <p:tnLst>
      <p:par>
        <p:cTn xmlns:p14="http://schemas.microsoft.com/office/powerpoint/2010/main" id="1" dur="indefinite" restart="never" nodeType="tmRoot"/>
      </p:par>
    </p:tnLst>
  </p:timing>
  <p:hf hdr="0"/>
  <p:txStyles>
    <p:titleStyle>
      <a:lvl1pPr algn="l" defTabSz="914400" rtl="0" eaLnBrk="1" latinLnBrk="0" hangingPunct="1">
        <a:lnSpc>
          <a:spcPct val="85000"/>
        </a:lnSpc>
        <a:spcBef>
          <a:spcPct val="0"/>
        </a:spcBef>
        <a:buNone/>
        <a:defRPr lang="en-US" sz="3600" b="0" kern="1200" cap="none" spc="0" baseline="0" dirty="0" smtClean="0">
          <a:solidFill>
            <a:schemeClr val="bg1"/>
          </a:solidFill>
          <a:latin typeface="+mn-lt"/>
          <a:ea typeface="+mj-ea"/>
          <a:cs typeface="Arial" pitchFamily="34" charset="0"/>
        </a:defRPr>
      </a:lvl1pPr>
    </p:titleStyle>
    <p:bodyStyle>
      <a:lvl1pPr marL="168275" indent="-168275" algn="l" defTabSz="914400" rtl="0" eaLnBrk="1" latinLnBrk="0" hangingPunct="1">
        <a:lnSpc>
          <a:spcPct val="90000"/>
        </a:lnSpc>
        <a:spcBef>
          <a:spcPts val="1400"/>
        </a:spcBef>
        <a:buClr>
          <a:schemeClr val="bg1"/>
        </a:buClr>
        <a:buFont typeface="Wingdings" panose="05000000000000000000" pitchFamily="2" charset="2"/>
        <a:buChar char="§"/>
        <a:defRPr lang="en-US" sz="2100" b="0" kern="1200" dirty="0" smtClean="0">
          <a:solidFill>
            <a:schemeClr val="bg1"/>
          </a:solidFill>
          <a:latin typeface="+mj-lt"/>
          <a:ea typeface="+mn-ea"/>
          <a:cs typeface="+mn-cs"/>
        </a:defRPr>
      </a:lvl1pPr>
      <a:lvl2pPr marL="457200" indent="-227013" algn="l" defTabSz="914400" rtl="0" eaLnBrk="1" latinLnBrk="0" hangingPunct="1">
        <a:lnSpc>
          <a:spcPct val="90000"/>
        </a:lnSpc>
        <a:spcBef>
          <a:spcPts val="1400"/>
        </a:spcBef>
        <a:buClr>
          <a:schemeClr val="bg1"/>
        </a:buClr>
        <a:buFont typeface="Arial" panose="020B0604020202020204" pitchFamily="34" charset="0"/>
        <a:buChar char="•"/>
        <a:defRPr lang="en-US" sz="2100" b="0" kern="1200" dirty="0" smtClean="0">
          <a:solidFill>
            <a:schemeClr val="bg1"/>
          </a:solidFill>
          <a:latin typeface="+mj-lt"/>
          <a:ea typeface="+mn-ea"/>
          <a:cs typeface="+mn-cs"/>
        </a:defRPr>
      </a:lvl2pPr>
      <a:lvl3pPr marL="742950" indent="-227013" algn="l" defTabSz="914400" rtl="0" eaLnBrk="1" latinLnBrk="0" hangingPunct="1">
        <a:lnSpc>
          <a:spcPct val="90000"/>
        </a:lnSpc>
        <a:spcBef>
          <a:spcPts val="1400"/>
        </a:spcBef>
        <a:buClr>
          <a:schemeClr val="bg1"/>
        </a:buClr>
        <a:buFont typeface="Arial" panose="020B0604020202020204" pitchFamily="34" charset="0"/>
        <a:buChar char="‒"/>
        <a:defRPr lang="en-US" sz="2100" b="0" kern="1200" dirty="0" smtClean="0">
          <a:solidFill>
            <a:schemeClr val="bg1"/>
          </a:solidFill>
          <a:latin typeface="+mj-lt"/>
          <a:ea typeface="+mn-ea"/>
          <a:cs typeface="+mn-cs"/>
        </a:defRPr>
      </a:lvl3pPr>
      <a:lvl4pPr marL="1028700" indent="-228600" algn="l" defTabSz="914400" rtl="0" eaLnBrk="1" latinLnBrk="0" hangingPunct="1">
        <a:lnSpc>
          <a:spcPct val="90000"/>
        </a:lnSpc>
        <a:spcBef>
          <a:spcPts val="1400"/>
        </a:spcBef>
        <a:buClr>
          <a:schemeClr val="bg1"/>
        </a:buClr>
        <a:buFont typeface="Wingdings" panose="05000000000000000000" pitchFamily="2" charset="2"/>
        <a:buChar char="§"/>
        <a:defRPr lang="en-US" sz="2100" b="0" kern="1200" dirty="0" smtClean="0">
          <a:solidFill>
            <a:schemeClr val="bg1"/>
          </a:solidFill>
          <a:latin typeface="+mj-lt"/>
          <a:ea typeface="+mn-ea"/>
          <a:cs typeface="+mn-cs"/>
        </a:defRPr>
      </a:lvl4pPr>
      <a:lvl5pPr marL="1312863" indent="-227013" algn="l" defTabSz="914400" rtl="0" eaLnBrk="1" latinLnBrk="0" hangingPunct="1">
        <a:lnSpc>
          <a:spcPct val="90000"/>
        </a:lnSpc>
        <a:spcBef>
          <a:spcPts val="1400"/>
        </a:spcBef>
        <a:buClr>
          <a:schemeClr val="bg1"/>
        </a:buClr>
        <a:buFont typeface="Arial" panose="020B0604020202020204" pitchFamily="34" charset="0"/>
        <a:buChar char="•"/>
        <a:defRPr lang="en-US" sz="2100" b="0" kern="1200" dirty="0">
          <a:solidFill>
            <a:schemeClr val="bg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bwMode="invGray">
          <a:xfrm>
            <a:off x="0" y="6250080"/>
            <a:ext cx="9144000" cy="607920"/>
          </a:xfrm>
          <a:prstGeom prst="rect">
            <a:avLst/>
          </a:prstGeom>
          <a:solidFill>
            <a:schemeClr val="tx1"/>
          </a:solidFill>
          <a:ln w="19050" algn="ctr">
            <a:solidFill>
              <a:schemeClr val="tx1"/>
            </a:solid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2" name="Title Placeholder 1"/>
          <p:cNvSpPr>
            <a:spLocks noGrp="1"/>
          </p:cNvSpPr>
          <p:nvPr>
            <p:ph type="title"/>
          </p:nvPr>
        </p:nvSpPr>
        <p:spPr>
          <a:xfrm>
            <a:off x="655950" y="434358"/>
            <a:ext cx="8089900" cy="563231"/>
          </a:xfrm>
          <a:prstGeom prst="rect">
            <a:avLst/>
          </a:prstGeom>
        </p:spPr>
        <p:txBody>
          <a:bodyPr vert="horz" wrap="square" lIns="91440" tIns="45720" rIns="91440" bIns="45720" rtlCol="0" anchor="t" anchorCtr="0">
            <a:spAutoFit/>
          </a:bodyPr>
          <a:lstStyle/>
          <a:p>
            <a:r>
              <a:rPr lang="en-US" dirty="0" smtClean="0"/>
              <a:t>Slide Title Here</a:t>
            </a:r>
            <a:endParaRPr lang="en-US" dirty="0"/>
          </a:p>
        </p:txBody>
      </p:sp>
      <p:sp>
        <p:nvSpPr>
          <p:cNvPr id="3" name="Text Placeholder 2"/>
          <p:cNvSpPr>
            <a:spLocks noGrp="1"/>
          </p:cNvSpPr>
          <p:nvPr>
            <p:ph type="body" idx="1"/>
          </p:nvPr>
        </p:nvSpPr>
        <p:spPr>
          <a:xfrm>
            <a:off x="657789" y="1555416"/>
            <a:ext cx="8089901" cy="1661993"/>
          </a:xfrm>
          <a:prstGeom prst="rect">
            <a:avLst/>
          </a:prstGeom>
        </p:spPr>
        <p:txBody>
          <a:bodyPr vert="horz" wrap="square" lIns="91440" tIns="45720" rIns="91440" bIns="45720" rtlCol="0">
            <a:noAutofit/>
          </a:bodyPr>
          <a:lstStyle/>
          <a:p>
            <a:pPr lvl="0"/>
            <a:r>
              <a:rPr lang="en-US" dirty="0" smtClean="0"/>
              <a:t>Click to edit bullet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2"/>
          </p:nvPr>
        </p:nvSpPr>
        <p:spPr>
          <a:xfrm>
            <a:off x="6334637" y="6452360"/>
            <a:ext cx="927193" cy="155235"/>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D092B5C8-A02F-48BB-85A9-4E6693BB4284}" type="datetime1">
              <a:rPr lang="en-US" smtClean="0"/>
              <a:pPr/>
              <a:t>11/28/17</a:t>
            </a:fld>
            <a:endParaRPr lang="en-US" dirty="0"/>
          </a:p>
        </p:txBody>
      </p:sp>
      <p:sp>
        <p:nvSpPr>
          <p:cNvPr id="11" name="Footer Placeholder 5"/>
          <p:cNvSpPr>
            <a:spLocks noGrp="1"/>
          </p:cNvSpPr>
          <p:nvPr>
            <p:ph type="ftr" sz="quarter" idx="3"/>
          </p:nvPr>
        </p:nvSpPr>
        <p:spPr>
          <a:xfrm>
            <a:off x="729161" y="6470128"/>
            <a:ext cx="4310907" cy="137980"/>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r>
              <a:rPr lang="en-US" smtClean="0"/>
              <a:t>Presentation Title and/or Sub Brand Name Here</a:t>
            </a:r>
            <a:endParaRPr lang="en-US" dirty="0"/>
          </a:p>
        </p:txBody>
      </p:sp>
      <p:sp>
        <p:nvSpPr>
          <p:cNvPr id="12" name="Slide Number Placeholder 6"/>
          <p:cNvSpPr>
            <a:spLocks noGrp="1"/>
          </p:cNvSpPr>
          <p:nvPr>
            <p:ph type="sldNum" sz="quarter" idx="4"/>
          </p:nvPr>
        </p:nvSpPr>
        <p:spPr>
          <a:xfrm>
            <a:off x="358009" y="6453503"/>
            <a:ext cx="246061" cy="155233"/>
          </a:xfrm>
          <a:prstGeom prst="rect">
            <a:avLst/>
          </a:prstGeom>
        </p:spPr>
        <p:txBody>
          <a:bodyPr vert="horz" wrap="square" lIns="0" tIns="0" rIns="0" bIns="0" rtlCol="0" anchor="b" anchorCtr="0"/>
          <a:lstStyle>
            <a:lvl1pPr algn="l">
              <a:defRPr sz="900"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pic>
        <p:nvPicPr>
          <p:cNvPr id="9" name="Picture 41"/>
          <p:cNvPicPr>
            <a:picLocks noChangeAspect="1" noChangeArrowheads="1"/>
          </p:cNvPicPr>
          <p:nvPr userDrawn="1"/>
        </p:nvPicPr>
        <p:blipFill rotWithShape="1">
          <a:blip r:embed="rId20" cstate="email">
            <a:extLst>
              <a:ext uri="{28A0092B-C50C-407E-A947-70E740481C1C}">
                <a14:useLocalDpi xmlns:a14="http://schemas.microsoft.com/office/drawing/2010/main"/>
              </a:ext>
            </a:extLst>
          </a:blip>
          <a:srcRect b="35957"/>
          <a:stretch/>
        </p:blipFill>
        <p:spPr bwMode="invGray">
          <a:xfrm>
            <a:off x="8131174" y="6392864"/>
            <a:ext cx="799313" cy="335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7434878"/>
      </p:ext>
    </p:extLst>
  </p:cSld>
  <p:clrMap bg1="lt1" tx1="dk1" bg2="lt2" tx2="dk2" accent1="accent1" accent2="accent2" accent3="accent3" accent4="accent4" accent5="accent5" accent6="accent6" hlink="hlink" folHlink="folHlink"/>
  <p:sldLayoutIdLst>
    <p:sldLayoutId id="2147484007" r:id="rId1"/>
    <p:sldLayoutId id="2147483972" r:id="rId2"/>
    <p:sldLayoutId id="2147484008" r:id="rId3"/>
    <p:sldLayoutId id="2147484009" r:id="rId4"/>
    <p:sldLayoutId id="2147484010" r:id="rId5"/>
    <p:sldLayoutId id="2147484011" r:id="rId6"/>
    <p:sldLayoutId id="2147484001"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Lst>
  <p:transition xmlns:p14="http://schemas.microsoft.com/office/powerpoint/2010/main">
    <p:fade/>
  </p:transition>
  <p:timing>
    <p:tnLst>
      <p:par>
        <p:cTn xmlns:p14="http://schemas.microsoft.com/office/powerpoint/2010/main" id="1" dur="indefinite" restart="never" nodeType="tmRoot"/>
      </p:par>
    </p:tnLst>
  </p:timing>
  <p:hf hdr="0"/>
  <p:txStyles>
    <p:titleStyle>
      <a:lvl1pPr algn="l" defTabSz="914400" rtl="0" eaLnBrk="1" latinLnBrk="0" hangingPunct="1">
        <a:lnSpc>
          <a:spcPct val="85000"/>
        </a:lnSpc>
        <a:spcBef>
          <a:spcPct val="0"/>
        </a:spcBef>
        <a:buNone/>
        <a:defRPr lang="en-US" sz="3600" b="0" kern="1200" cap="none" spc="0" baseline="0" dirty="0" smtClean="0">
          <a:solidFill>
            <a:schemeClr val="tx1"/>
          </a:solidFill>
          <a:latin typeface="+mn-lt"/>
          <a:ea typeface="+mj-ea"/>
          <a:cs typeface="Arial" pitchFamily="34" charset="0"/>
        </a:defRPr>
      </a:lvl1pPr>
    </p:titleStyle>
    <p:body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83840" y="373529"/>
            <a:ext cx="6764748" cy="582704"/>
          </a:xfrm>
          <a:noFill/>
        </p:spPr>
        <p:txBody>
          <a:bodyPr/>
          <a:lstStyle/>
          <a:p>
            <a:pPr algn="ctr"/>
            <a:r>
              <a:rPr lang="en-US" sz="3600" dirty="0" smtClean="0">
                <a:latin typeface="Helvetica Neue"/>
                <a:cs typeface="Helvetica Neue"/>
              </a:rPr>
              <a:t>Inter-SECT Information Session</a:t>
            </a:r>
            <a:endParaRPr lang="en-US" sz="3600" dirty="0">
              <a:latin typeface="Helvetica Neue"/>
              <a:cs typeface="Helvetica Neue"/>
            </a:endParaRPr>
          </a:p>
        </p:txBody>
      </p:sp>
      <p:sp>
        <p:nvSpPr>
          <p:cNvPr id="8" name="Text Placeholder 7"/>
          <p:cNvSpPr>
            <a:spLocks noGrp="1"/>
          </p:cNvSpPr>
          <p:nvPr>
            <p:ph type="body" sz="quarter" idx="10"/>
          </p:nvPr>
        </p:nvSpPr>
        <p:spPr>
          <a:xfrm>
            <a:off x="268101" y="5213653"/>
            <a:ext cx="2017899" cy="553642"/>
          </a:xfrm>
        </p:spPr>
        <p:txBody>
          <a:bodyPr/>
          <a:lstStyle/>
          <a:p>
            <a:r>
              <a:rPr lang="en-US" sz="2000" b="1" dirty="0" smtClean="0">
                <a:latin typeface="Helvetica Neue"/>
                <a:cs typeface="Helvetica Neue"/>
              </a:rPr>
              <a:t>Linet Mera, PhD</a:t>
            </a:r>
          </a:p>
          <a:p>
            <a:endParaRPr lang="en-US" sz="2000" dirty="0" smtClean="0">
              <a:latin typeface="Helvetica Neue"/>
              <a:cs typeface="Helvetica Neue"/>
            </a:endParaRPr>
          </a:p>
          <a:p>
            <a:endParaRPr lang="en-US" sz="2000" dirty="0">
              <a:latin typeface="Helvetica Neue"/>
              <a:cs typeface="Helvetica Neue"/>
            </a:endParaRPr>
          </a:p>
          <a:p>
            <a:r>
              <a:rPr lang="en-US" sz="2000" dirty="0" smtClean="0">
                <a:latin typeface="Helvetica Neue"/>
                <a:cs typeface="Helvetica Neue"/>
              </a:rPr>
              <a:t>Washington U. in St. Louis Graduate School </a:t>
            </a:r>
            <a:endParaRPr lang="en-US" sz="2000" dirty="0">
              <a:latin typeface="Helvetica Neue"/>
              <a:cs typeface="Helvetica Neue"/>
            </a:endParaRPr>
          </a:p>
        </p:txBody>
      </p:sp>
      <p:pic>
        <p:nvPicPr>
          <p:cNvPr id="6" name="Picture 5"/>
          <p:cNvPicPr>
            <a:picLocks noChangeAspect="1"/>
          </p:cNvPicPr>
          <p:nvPr/>
        </p:nvPicPr>
        <p:blipFill>
          <a:blip r:embed="rId3"/>
          <a:stretch>
            <a:fillRect/>
          </a:stretch>
        </p:blipFill>
        <p:spPr>
          <a:xfrm>
            <a:off x="390151" y="3367475"/>
            <a:ext cx="1886697" cy="1297786"/>
          </a:xfrm>
          <a:prstGeom prst="rect">
            <a:avLst/>
          </a:prstGeom>
          <a:ln>
            <a:solidFill>
              <a:schemeClr val="tx1"/>
            </a:solidFill>
          </a:ln>
        </p:spPr>
      </p:pic>
      <p:grpSp>
        <p:nvGrpSpPr>
          <p:cNvPr id="7" name="Group 6"/>
          <p:cNvGrpSpPr/>
          <p:nvPr/>
        </p:nvGrpSpPr>
        <p:grpSpPr>
          <a:xfrm>
            <a:off x="3458663" y="5716092"/>
            <a:ext cx="4998043" cy="768380"/>
            <a:chOff x="3398897" y="4356444"/>
            <a:chExt cx="4998043" cy="768380"/>
          </a:xfrm>
        </p:grpSpPr>
        <p:sp>
          <p:nvSpPr>
            <p:cNvPr id="5" name="Rectangular Callout 4"/>
            <p:cNvSpPr/>
            <p:nvPr/>
          </p:nvSpPr>
          <p:spPr bwMode="auto">
            <a:xfrm>
              <a:off x="3398897" y="4356444"/>
              <a:ext cx="4998043" cy="768380"/>
            </a:xfrm>
            <a:prstGeom prst="wedgeRectCallout">
              <a:avLst>
                <a:gd name="adj1" fmla="val 49527"/>
                <a:gd name="adj2" fmla="val 22658"/>
              </a:avLst>
            </a:prstGeom>
            <a:solidFill>
              <a:schemeClr val="accent1"/>
            </a:solidFill>
            <a:ln w="19050" algn="ctr">
              <a:noFill/>
              <a:miter lim="800000"/>
              <a:headEnd/>
              <a:tailEnd/>
            </a:ln>
          </p:spPr>
          <p:txBody>
            <a:bodyPr wrap="none" rtlCol="0" anchor="ctr"/>
            <a:lstStyle/>
            <a:p>
              <a:pPr algn="ctr">
                <a:lnSpc>
                  <a:spcPct val="90000"/>
                </a:lnSpc>
              </a:pPr>
              <a:endParaRPr lang="en-US" sz="1600" b="1" dirty="0" smtClean="0">
                <a:solidFill>
                  <a:schemeClr val="bg1"/>
                </a:solidFill>
                <a:latin typeface="+mj-lt"/>
              </a:endParaRPr>
            </a:p>
          </p:txBody>
        </p:sp>
        <p:sp>
          <p:nvSpPr>
            <p:cNvPr id="13" name="Rectangle 12"/>
            <p:cNvSpPr/>
            <p:nvPr/>
          </p:nvSpPr>
          <p:spPr>
            <a:xfrm>
              <a:off x="3454924" y="4400989"/>
              <a:ext cx="4927076" cy="707886"/>
            </a:xfrm>
            <a:prstGeom prst="rect">
              <a:avLst/>
            </a:prstGeom>
          </p:spPr>
          <p:txBody>
            <a:bodyPr wrap="square">
              <a:spAutoFit/>
            </a:bodyPr>
            <a:lstStyle/>
            <a:p>
              <a:r>
                <a:rPr lang="en-US" sz="2000" b="1" dirty="0" smtClean="0">
                  <a:solidFill>
                    <a:schemeClr val="accent2"/>
                  </a:solidFill>
                  <a:latin typeface="Helvetica Neue"/>
                  <a:cs typeface="Helvetica Neue"/>
                </a:rPr>
                <a:t>While you wait, please </a:t>
              </a:r>
              <a:r>
                <a:rPr lang="en-US" sz="2000" b="1" dirty="0" smtClean="0">
                  <a:solidFill>
                    <a:srgbClr val="FFFFFF"/>
                  </a:solidFill>
                  <a:latin typeface="Helvetica Neue"/>
                  <a:cs typeface="Helvetica Neue"/>
                </a:rPr>
                <a:t>Sign in</a:t>
              </a:r>
            </a:p>
            <a:p>
              <a:endParaRPr lang="en-US" sz="2000" dirty="0">
                <a:solidFill>
                  <a:schemeClr val="accent2"/>
                </a:solidFill>
                <a:latin typeface="Helvetica Neue"/>
                <a:cs typeface="Helvetica Neue"/>
              </a:endParaRPr>
            </a:p>
          </p:txBody>
        </p:sp>
      </p:grpSp>
      <p:pic>
        <p:nvPicPr>
          <p:cNvPr id="14" name="Picture 13"/>
          <p:cNvPicPr>
            <a:picLocks noChangeAspect="1"/>
          </p:cNvPicPr>
          <p:nvPr/>
        </p:nvPicPr>
        <p:blipFill rotWithShape="1">
          <a:blip r:embed="rId4"/>
          <a:srcRect l="7372" t="7044" r="6077" b="13235"/>
          <a:stretch/>
        </p:blipFill>
        <p:spPr>
          <a:xfrm>
            <a:off x="327128" y="1881313"/>
            <a:ext cx="2012743" cy="1241392"/>
          </a:xfrm>
          <a:prstGeom prst="rect">
            <a:avLst/>
          </a:prstGeom>
        </p:spPr>
      </p:pic>
      <p:pic>
        <p:nvPicPr>
          <p:cNvPr id="15" name="Picture 14"/>
          <p:cNvPicPr>
            <a:picLocks noChangeAspect="1"/>
          </p:cNvPicPr>
          <p:nvPr/>
        </p:nvPicPr>
        <p:blipFill rotWithShape="1">
          <a:blip r:embed="rId5"/>
          <a:srcRect t="2960" b="1554"/>
          <a:stretch/>
        </p:blipFill>
        <p:spPr>
          <a:xfrm>
            <a:off x="3864535" y="938212"/>
            <a:ext cx="3755465" cy="4590023"/>
          </a:xfrm>
          <a:prstGeom prst="rect">
            <a:avLst/>
          </a:prstGeom>
        </p:spPr>
      </p:pic>
    </p:spTree>
    <p:extLst>
      <p:ext uri="{BB962C8B-B14F-4D97-AF65-F5344CB8AC3E}">
        <p14:creationId xmlns:p14="http://schemas.microsoft.com/office/powerpoint/2010/main" val="156184274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Information session</a:t>
            </a:r>
            <a:endParaRPr lang="en-US" dirty="0">
              <a:latin typeface="Helvetica Neue"/>
              <a:cs typeface="Helvetica Neue"/>
            </a:endParaRPr>
          </a:p>
        </p:txBody>
      </p:sp>
      <p:sp>
        <p:nvSpPr>
          <p:cNvPr id="14" name="Content Placeholder 13"/>
          <p:cNvSpPr>
            <a:spLocks noGrp="1"/>
          </p:cNvSpPr>
          <p:nvPr>
            <p:ph idx="1"/>
          </p:nvPr>
        </p:nvSpPr>
        <p:spPr>
          <a:xfrm>
            <a:off x="661375" y="1298222"/>
            <a:ext cx="8325548" cy="4735072"/>
          </a:xfrm>
        </p:spPr>
        <p:txBody>
          <a:bodyPr/>
          <a:lstStyle/>
          <a:p>
            <a:pPr marL="0" indent="0">
              <a:buNone/>
            </a:pPr>
            <a:r>
              <a:rPr lang="en-US" b="1" dirty="0" smtClean="0">
                <a:solidFill>
                  <a:srgbClr val="178CCB"/>
                </a:solidFill>
                <a:latin typeface="Helvetica Neue"/>
                <a:cs typeface="Helvetica Neue"/>
              </a:rPr>
              <a:t>We will cover</a:t>
            </a: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2</a:t>
            </a:fld>
            <a:endParaRPr lang="en-US" dirty="0">
              <a:latin typeface="Helvetica Neue"/>
              <a:cs typeface="Helvetica Neue"/>
            </a:endParaRPr>
          </a:p>
        </p:txBody>
      </p:sp>
      <p:sp>
        <p:nvSpPr>
          <p:cNvPr id="12" name="Freeform 11"/>
          <p:cNvSpPr>
            <a:spLocks noChangeAspect="1"/>
          </p:cNvSpPr>
          <p:nvPr/>
        </p:nvSpPr>
        <p:spPr>
          <a:xfrm>
            <a:off x="134472" y="1954685"/>
            <a:ext cx="2062160" cy="2370299"/>
          </a:xfrm>
          <a:custGeom>
            <a:avLst/>
            <a:gdLst>
              <a:gd name="connsiteX0" fmla="*/ 0 w 1144322"/>
              <a:gd name="connsiteY0" fmla="*/ 497780 h 995560"/>
              <a:gd name="connsiteX1" fmla="*/ 248890 w 1144322"/>
              <a:gd name="connsiteY1" fmla="*/ 0 h 995560"/>
              <a:gd name="connsiteX2" fmla="*/ 895432 w 1144322"/>
              <a:gd name="connsiteY2" fmla="*/ 0 h 995560"/>
              <a:gd name="connsiteX3" fmla="*/ 1144322 w 1144322"/>
              <a:gd name="connsiteY3" fmla="*/ 497780 h 995560"/>
              <a:gd name="connsiteX4" fmla="*/ 895432 w 1144322"/>
              <a:gd name="connsiteY4" fmla="*/ 995560 h 995560"/>
              <a:gd name="connsiteX5" fmla="*/ 248890 w 1144322"/>
              <a:gd name="connsiteY5" fmla="*/ 995560 h 995560"/>
              <a:gd name="connsiteX6" fmla="*/ 0 w 1144322"/>
              <a:gd name="connsiteY6" fmla="*/ 497780 h 99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322" h="995560">
                <a:moveTo>
                  <a:pt x="572161" y="0"/>
                </a:moveTo>
                <a:lnTo>
                  <a:pt x="1144322" y="216534"/>
                </a:lnTo>
                <a:lnTo>
                  <a:pt x="1144322" y="779026"/>
                </a:lnTo>
                <a:lnTo>
                  <a:pt x="572161" y="995560"/>
                </a:lnTo>
                <a:lnTo>
                  <a:pt x="0" y="779026"/>
                </a:lnTo>
                <a:lnTo>
                  <a:pt x="0" y="216534"/>
                </a:lnTo>
                <a:lnTo>
                  <a:pt x="572161"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93241" tIns="216425" rIns="193241" bIns="216422" numCol="1" spcCol="1270" anchor="ctr" anchorCtr="0">
            <a:noAutofit/>
          </a:bodyPr>
          <a:lstStyle/>
          <a:p>
            <a:pPr lvl="0" algn="ctr" defTabSz="444500">
              <a:lnSpc>
                <a:spcPct val="90000"/>
              </a:lnSpc>
              <a:spcBef>
                <a:spcPct val="0"/>
              </a:spcBef>
              <a:spcAft>
                <a:spcPct val="35000"/>
              </a:spcAft>
            </a:pPr>
            <a:r>
              <a:rPr lang="en-US" sz="2400" kern="1200" dirty="0" smtClean="0">
                <a:latin typeface="Helvetica Neue"/>
                <a:cs typeface="Helvetica Neue"/>
              </a:rPr>
              <a:t>What is </a:t>
            </a:r>
            <a:r>
              <a:rPr lang="en-US" sz="2400" dirty="0" smtClean="0">
                <a:latin typeface="Helvetica Neue"/>
                <a:cs typeface="Helvetica Neue"/>
              </a:rPr>
              <a:t>Inter-</a:t>
            </a:r>
            <a:r>
              <a:rPr lang="en-US" sz="2400" kern="1200" dirty="0" smtClean="0">
                <a:latin typeface="Helvetica Neue"/>
                <a:cs typeface="Helvetica Neue"/>
              </a:rPr>
              <a:t>SECT?</a:t>
            </a:r>
            <a:endParaRPr lang="en-US" sz="2400" kern="1200" dirty="0">
              <a:latin typeface="Helvetica Neue"/>
              <a:cs typeface="Helvetica Neue"/>
            </a:endParaRPr>
          </a:p>
        </p:txBody>
      </p:sp>
      <p:sp>
        <p:nvSpPr>
          <p:cNvPr id="16" name="Freeform 15"/>
          <p:cNvSpPr>
            <a:spLocks noChangeAspect="1"/>
          </p:cNvSpPr>
          <p:nvPr/>
        </p:nvSpPr>
        <p:spPr>
          <a:xfrm>
            <a:off x="2412863" y="1939745"/>
            <a:ext cx="2062160" cy="2370299"/>
          </a:xfrm>
          <a:custGeom>
            <a:avLst/>
            <a:gdLst>
              <a:gd name="connsiteX0" fmla="*/ 0 w 1144322"/>
              <a:gd name="connsiteY0" fmla="*/ 497780 h 995560"/>
              <a:gd name="connsiteX1" fmla="*/ 248890 w 1144322"/>
              <a:gd name="connsiteY1" fmla="*/ 0 h 995560"/>
              <a:gd name="connsiteX2" fmla="*/ 895432 w 1144322"/>
              <a:gd name="connsiteY2" fmla="*/ 0 h 995560"/>
              <a:gd name="connsiteX3" fmla="*/ 1144322 w 1144322"/>
              <a:gd name="connsiteY3" fmla="*/ 497780 h 995560"/>
              <a:gd name="connsiteX4" fmla="*/ 895432 w 1144322"/>
              <a:gd name="connsiteY4" fmla="*/ 995560 h 995560"/>
              <a:gd name="connsiteX5" fmla="*/ 248890 w 1144322"/>
              <a:gd name="connsiteY5" fmla="*/ 995560 h 995560"/>
              <a:gd name="connsiteX6" fmla="*/ 0 w 1144322"/>
              <a:gd name="connsiteY6" fmla="*/ 497780 h 99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322" h="995560">
                <a:moveTo>
                  <a:pt x="572161" y="0"/>
                </a:moveTo>
                <a:lnTo>
                  <a:pt x="1144322" y="216534"/>
                </a:lnTo>
                <a:lnTo>
                  <a:pt x="1144322" y="779026"/>
                </a:lnTo>
                <a:lnTo>
                  <a:pt x="572161" y="995560"/>
                </a:lnTo>
                <a:lnTo>
                  <a:pt x="0" y="779026"/>
                </a:lnTo>
                <a:lnTo>
                  <a:pt x="0" y="216534"/>
                </a:lnTo>
                <a:lnTo>
                  <a:pt x="572161"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93241" tIns="216425" rIns="193241" bIns="216422" numCol="1" spcCol="1270" anchor="ctr" anchorCtr="0">
            <a:noAutofit/>
          </a:bodyPr>
          <a:lstStyle/>
          <a:p>
            <a:pPr lvl="0" algn="ctr" defTabSz="444500">
              <a:lnSpc>
                <a:spcPct val="90000"/>
              </a:lnSpc>
              <a:spcBef>
                <a:spcPct val="0"/>
              </a:spcBef>
              <a:spcAft>
                <a:spcPct val="35000"/>
              </a:spcAft>
            </a:pPr>
            <a:r>
              <a:rPr lang="en-US" sz="2400" kern="1200" dirty="0" smtClean="0">
                <a:latin typeface="Helvetica Neue"/>
                <a:cs typeface="Helvetica Neue"/>
              </a:rPr>
              <a:t>Why perform a job </a:t>
            </a:r>
            <a:r>
              <a:rPr lang="en-US" sz="2400" kern="1200" dirty="0" err="1" smtClean="0">
                <a:latin typeface="Helvetica Neue"/>
                <a:cs typeface="Helvetica Neue"/>
              </a:rPr>
              <a:t>sim</a:t>
            </a:r>
            <a:r>
              <a:rPr lang="en-US" sz="2400" dirty="0">
                <a:latin typeface="Helvetica Neue"/>
                <a:cs typeface="Helvetica Neue"/>
              </a:rPr>
              <a:t>?</a:t>
            </a:r>
            <a:endParaRPr lang="en-US" sz="2400" kern="1200" dirty="0">
              <a:latin typeface="Helvetica Neue"/>
              <a:cs typeface="Helvetica Neue"/>
            </a:endParaRPr>
          </a:p>
        </p:txBody>
      </p:sp>
      <p:sp>
        <p:nvSpPr>
          <p:cNvPr id="19" name="Freeform 18"/>
          <p:cNvSpPr>
            <a:spLocks noChangeAspect="1"/>
          </p:cNvSpPr>
          <p:nvPr/>
        </p:nvSpPr>
        <p:spPr>
          <a:xfrm>
            <a:off x="4691254" y="1947638"/>
            <a:ext cx="2062160" cy="2370299"/>
          </a:xfrm>
          <a:custGeom>
            <a:avLst/>
            <a:gdLst>
              <a:gd name="connsiteX0" fmla="*/ 0 w 1144322"/>
              <a:gd name="connsiteY0" fmla="*/ 497780 h 995560"/>
              <a:gd name="connsiteX1" fmla="*/ 248890 w 1144322"/>
              <a:gd name="connsiteY1" fmla="*/ 0 h 995560"/>
              <a:gd name="connsiteX2" fmla="*/ 895432 w 1144322"/>
              <a:gd name="connsiteY2" fmla="*/ 0 h 995560"/>
              <a:gd name="connsiteX3" fmla="*/ 1144322 w 1144322"/>
              <a:gd name="connsiteY3" fmla="*/ 497780 h 995560"/>
              <a:gd name="connsiteX4" fmla="*/ 895432 w 1144322"/>
              <a:gd name="connsiteY4" fmla="*/ 995560 h 995560"/>
              <a:gd name="connsiteX5" fmla="*/ 248890 w 1144322"/>
              <a:gd name="connsiteY5" fmla="*/ 995560 h 995560"/>
              <a:gd name="connsiteX6" fmla="*/ 0 w 1144322"/>
              <a:gd name="connsiteY6" fmla="*/ 497780 h 99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322" h="995560">
                <a:moveTo>
                  <a:pt x="572161" y="0"/>
                </a:moveTo>
                <a:lnTo>
                  <a:pt x="1144322" y="216534"/>
                </a:lnTo>
                <a:lnTo>
                  <a:pt x="1144322" y="779026"/>
                </a:lnTo>
                <a:lnTo>
                  <a:pt x="572161" y="995560"/>
                </a:lnTo>
                <a:lnTo>
                  <a:pt x="0" y="779026"/>
                </a:lnTo>
                <a:lnTo>
                  <a:pt x="0" y="216534"/>
                </a:lnTo>
                <a:lnTo>
                  <a:pt x="572161"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93241" tIns="216425" rIns="193241" bIns="216422" numCol="1" spcCol="1270" anchor="ctr" anchorCtr="0">
            <a:noAutofit/>
          </a:bodyPr>
          <a:lstStyle/>
          <a:p>
            <a:pPr lvl="0" algn="ctr" defTabSz="444500">
              <a:lnSpc>
                <a:spcPct val="90000"/>
              </a:lnSpc>
              <a:spcBef>
                <a:spcPct val="0"/>
              </a:spcBef>
              <a:spcAft>
                <a:spcPct val="35000"/>
              </a:spcAft>
            </a:pPr>
            <a:r>
              <a:rPr lang="en-US" sz="2400" kern="1200" dirty="0" smtClean="0">
                <a:latin typeface="Helvetica Neue"/>
                <a:cs typeface="Helvetica Neue"/>
              </a:rPr>
              <a:t>Deliverables Deadlines</a:t>
            </a:r>
            <a:endParaRPr lang="en-US" sz="2400" kern="1200"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10" name="Freeform 9"/>
          <p:cNvSpPr>
            <a:spLocks noChangeAspect="1"/>
          </p:cNvSpPr>
          <p:nvPr/>
        </p:nvSpPr>
        <p:spPr>
          <a:xfrm>
            <a:off x="6947371" y="1935684"/>
            <a:ext cx="2062160" cy="2370299"/>
          </a:xfrm>
          <a:custGeom>
            <a:avLst/>
            <a:gdLst>
              <a:gd name="connsiteX0" fmla="*/ 0 w 1144322"/>
              <a:gd name="connsiteY0" fmla="*/ 497780 h 995560"/>
              <a:gd name="connsiteX1" fmla="*/ 248890 w 1144322"/>
              <a:gd name="connsiteY1" fmla="*/ 0 h 995560"/>
              <a:gd name="connsiteX2" fmla="*/ 895432 w 1144322"/>
              <a:gd name="connsiteY2" fmla="*/ 0 h 995560"/>
              <a:gd name="connsiteX3" fmla="*/ 1144322 w 1144322"/>
              <a:gd name="connsiteY3" fmla="*/ 497780 h 995560"/>
              <a:gd name="connsiteX4" fmla="*/ 895432 w 1144322"/>
              <a:gd name="connsiteY4" fmla="*/ 995560 h 995560"/>
              <a:gd name="connsiteX5" fmla="*/ 248890 w 1144322"/>
              <a:gd name="connsiteY5" fmla="*/ 995560 h 995560"/>
              <a:gd name="connsiteX6" fmla="*/ 0 w 1144322"/>
              <a:gd name="connsiteY6" fmla="*/ 497780 h 99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4322" h="995560">
                <a:moveTo>
                  <a:pt x="572161" y="0"/>
                </a:moveTo>
                <a:lnTo>
                  <a:pt x="1144322" y="216534"/>
                </a:lnTo>
                <a:lnTo>
                  <a:pt x="1144322" y="779026"/>
                </a:lnTo>
                <a:lnTo>
                  <a:pt x="572161" y="995560"/>
                </a:lnTo>
                <a:lnTo>
                  <a:pt x="0" y="779026"/>
                </a:lnTo>
                <a:lnTo>
                  <a:pt x="0" y="216534"/>
                </a:lnTo>
                <a:lnTo>
                  <a:pt x="572161"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93241" tIns="216425" rIns="193241" bIns="216422" numCol="1" spcCol="1270" anchor="ctr" anchorCtr="0">
            <a:noAutofit/>
          </a:bodyPr>
          <a:lstStyle/>
          <a:p>
            <a:pPr lvl="0" algn="ctr" defTabSz="444500">
              <a:lnSpc>
                <a:spcPct val="90000"/>
              </a:lnSpc>
              <a:spcBef>
                <a:spcPct val="0"/>
              </a:spcBef>
              <a:spcAft>
                <a:spcPct val="35000"/>
              </a:spcAft>
            </a:pPr>
            <a:r>
              <a:rPr lang="en-US" sz="2400" kern="1200" dirty="0" smtClean="0">
                <a:latin typeface="Helvetica Neue"/>
                <a:cs typeface="Helvetica Neue"/>
              </a:rPr>
              <a:t>What you gain </a:t>
            </a:r>
            <a:endParaRPr lang="en-US" sz="2400" kern="1200" dirty="0">
              <a:latin typeface="Helvetica Neue"/>
              <a:cs typeface="Helvetica Neue"/>
            </a:endParaRPr>
          </a:p>
        </p:txBody>
      </p:sp>
    </p:spTree>
    <p:extLst>
      <p:ext uri="{BB962C8B-B14F-4D97-AF65-F5344CB8AC3E}">
        <p14:creationId xmlns:p14="http://schemas.microsoft.com/office/powerpoint/2010/main" val="335073729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What is Inter-SECT?</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3</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10/2/2017</a:t>
            </a:r>
          </a:p>
        </p:txBody>
      </p:sp>
      <p:sp>
        <p:nvSpPr>
          <p:cNvPr id="21" name="Content Placeholder 13"/>
          <p:cNvSpPr txBox="1">
            <a:spLocks/>
          </p:cNvSpPr>
          <p:nvPr/>
        </p:nvSpPr>
        <p:spPr>
          <a:xfrm>
            <a:off x="462030" y="1525318"/>
            <a:ext cx="8325548" cy="4735072"/>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chemeClr val="accent1"/>
                </a:solidFill>
                <a:latin typeface="Helvetica Neue"/>
                <a:cs typeface="Helvetica Neue"/>
              </a:rPr>
              <a:t>Inter</a:t>
            </a:r>
            <a:r>
              <a:rPr lang="en-US" b="1" dirty="0" smtClean="0">
                <a:solidFill>
                  <a:srgbClr val="178CCB"/>
                </a:solidFill>
                <a:latin typeface="Helvetica Neue"/>
                <a:cs typeface="Helvetica Neue"/>
              </a:rPr>
              <a:t>active </a:t>
            </a:r>
            <a:r>
              <a:rPr lang="en-US" b="1" dirty="0" smtClean="0">
                <a:solidFill>
                  <a:srgbClr val="052049"/>
                </a:solidFill>
                <a:latin typeface="Helvetica Neue"/>
                <a:cs typeface="Helvetica Neue"/>
              </a:rPr>
              <a:t>S</a:t>
            </a:r>
            <a:r>
              <a:rPr lang="en-US" b="1" dirty="0" smtClean="0">
                <a:solidFill>
                  <a:srgbClr val="178CCB"/>
                </a:solidFill>
                <a:latin typeface="Helvetica Neue"/>
                <a:cs typeface="Helvetica Neue"/>
              </a:rPr>
              <a:t>imulation </a:t>
            </a:r>
            <a:r>
              <a:rPr lang="en-US" b="1" dirty="0" smtClean="0">
                <a:solidFill>
                  <a:srgbClr val="052049"/>
                </a:solidFill>
                <a:latin typeface="Helvetica Neue"/>
                <a:cs typeface="Helvetica Neue"/>
              </a:rPr>
              <a:t>E</a:t>
            </a:r>
            <a:r>
              <a:rPr lang="en-US" b="1" dirty="0" smtClean="0">
                <a:solidFill>
                  <a:srgbClr val="178CCB"/>
                </a:solidFill>
                <a:latin typeface="Helvetica Neue"/>
                <a:cs typeface="Helvetica Neue"/>
              </a:rPr>
              <a:t>xercises for </a:t>
            </a:r>
            <a:r>
              <a:rPr lang="en-US" b="1" dirty="0" smtClean="0">
                <a:solidFill>
                  <a:srgbClr val="052049"/>
                </a:solidFill>
                <a:latin typeface="Helvetica Neue"/>
                <a:cs typeface="Helvetica Neue"/>
              </a:rPr>
              <a:t>C</a:t>
            </a:r>
            <a:r>
              <a:rPr lang="en-US" b="1" dirty="0" smtClean="0">
                <a:solidFill>
                  <a:srgbClr val="178CCB"/>
                </a:solidFill>
                <a:latin typeface="Helvetica Neue"/>
                <a:cs typeface="Helvetica Neue"/>
              </a:rPr>
              <a:t>areer </a:t>
            </a:r>
            <a:r>
              <a:rPr lang="en-US" b="1" dirty="0" smtClean="0">
                <a:solidFill>
                  <a:srgbClr val="052049"/>
                </a:solidFill>
                <a:latin typeface="Helvetica Neue"/>
                <a:cs typeface="Helvetica Neue"/>
              </a:rPr>
              <a:t>T</a:t>
            </a:r>
            <a:r>
              <a:rPr lang="en-US" b="1" dirty="0" smtClean="0">
                <a:solidFill>
                  <a:srgbClr val="178CCB"/>
                </a:solidFill>
                <a:latin typeface="Helvetica Neue"/>
                <a:cs typeface="Helvetica Neue"/>
              </a:rPr>
              <a:t>ransitions</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r>
              <a:rPr lang="en-US" sz="2400" dirty="0" smtClean="0">
                <a:latin typeface="Helvetica Neue"/>
                <a:cs typeface="Helvetica Neue"/>
              </a:rPr>
              <a:t>A workbook of job simulation exercises to prepare </a:t>
            </a:r>
            <a:r>
              <a:rPr lang="en-US" sz="2400" dirty="0" smtClean="0">
                <a:latin typeface="Helvetica Neue"/>
                <a:cs typeface="Helvetica Neue"/>
              </a:rPr>
              <a:t>grad students and postdocs for </a:t>
            </a:r>
            <a:r>
              <a:rPr lang="en-US" sz="2400" dirty="0" smtClean="0">
                <a:latin typeface="Helvetica Neue"/>
                <a:cs typeface="Helvetica Neue"/>
              </a:rPr>
              <a:t>careers beyond </a:t>
            </a:r>
            <a:r>
              <a:rPr lang="en-US" sz="2400" dirty="0" smtClean="0">
                <a:latin typeface="Helvetica Neue"/>
                <a:cs typeface="Helvetica Neue"/>
              </a:rPr>
              <a:t>the bench</a:t>
            </a:r>
            <a:endParaRPr lang="en-US" sz="2400" dirty="0" smtClean="0">
              <a:latin typeface="Helvetica Neue"/>
              <a:cs typeface="Helvetica Neue"/>
            </a:endParaRPr>
          </a:p>
          <a:p>
            <a:r>
              <a:rPr lang="en-US" sz="2400" dirty="0" smtClean="0">
                <a:latin typeface="Helvetica Neue"/>
                <a:cs typeface="Helvetica Neue"/>
              </a:rPr>
              <a:t>Helps graduate students and postdocs learn about a job</a:t>
            </a:r>
          </a:p>
          <a:p>
            <a:r>
              <a:rPr lang="en-US" sz="2400" dirty="0" smtClean="0">
                <a:latin typeface="Helvetica Neue"/>
                <a:cs typeface="Helvetica Neue"/>
              </a:rPr>
              <a:t>User end goal: Decide whether to </a:t>
            </a:r>
            <a:r>
              <a:rPr lang="en-US" sz="2400" dirty="0" smtClean="0">
                <a:solidFill>
                  <a:schemeClr val="accent6"/>
                </a:solidFill>
                <a:latin typeface="Helvetica Neue"/>
                <a:cs typeface="Helvetica Neue"/>
              </a:rPr>
              <a:t>continue pursuing a career of interest</a:t>
            </a:r>
          </a:p>
          <a:p>
            <a:pPr marL="0" indent="0">
              <a:buNone/>
            </a:pPr>
            <a:endParaRPr lang="en-US" sz="2400" dirty="0" smtClean="0">
              <a:latin typeface="Helvetica Neue"/>
              <a:cs typeface="Helvetica Neue"/>
            </a:endParaRPr>
          </a:p>
          <a:p>
            <a:r>
              <a:rPr lang="en-US" sz="2400" dirty="0" smtClean="0">
                <a:latin typeface="Helvetica Neue"/>
                <a:cs typeface="Helvetica Neue"/>
              </a:rPr>
              <a:t>Funded by Burroughs Wellcome Fund</a:t>
            </a:r>
          </a:p>
          <a:p>
            <a:endParaRPr lang="en-US" sz="2400" dirty="0">
              <a:latin typeface="Helvetica Neue"/>
              <a:cs typeface="Helvetica Neue"/>
            </a:endParaRPr>
          </a:p>
        </p:txBody>
      </p:sp>
    </p:spTree>
    <p:extLst>
      <p:ext uri="{BB962C8B-B14F-4D97-AF65-F5344CB8AC3E}">
        <p14:creationId xmlns:p14="http://schemas.microsoft.com/office/powerpoint/2010/main" val="249422662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The </a:t>
            </a:r>
            <a:r>
              <a:rPr lang="en-US" dirty="0" smtClean="0">
                <a:latin typeface="Helvetica Neue"/>
                <a:cs typeface="Helvetica Neue"/>
              </a:rPr>
              <a:t>Inter-</a:t>
            </a:r>
            <a:r>
              <a:rPr lang="en-US" dirty="0" smtClean="0">
                <a:latin typeface="Helvetica Neue"/>
                <a:cs typeface="Helvetica Neue"/>
              </a:rPr>
              <a:t>SECT Experience</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4</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525318"/>
            <a:ext cx="8325548" cy="4735072"/>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To </a:t>
            </a:r>
            <a:r>
              <a:rPr lang="en-US" b="1" dirty="0" smtClean="0">
                <a:solidFill>
                  <a:srgbClr val="178CCB"/>
                </a:solidFill>
                <a:latin typeface="Helvetica Neue"/>
                <a:cs typeface="Helvetica Neue"/>
              </a:rPr>
              <a:t>job </a:t>
            </a:r>
            <a:r>
              <a:rPr lang="en-US" b="1" dirty="0" err="1" smtClean="0">
                <a:solidFill>
                  <a:srgbClr val="178CCB"/>
                </a:solidFill>
                <a:latin typeface="Helvetica Neue"/>
                <a:cs typeface="Helvetica Neue"/>
              </a:rPr>
              <a:t>sim</a:t>
            </a:r>
            <a:r>
              <a:rPr lang="en-US" b="1" dirty="0" smtClean="0">
                <a:solidFill>
                  <a:srgbClr val="178CCB"/>
                </a:solidFill>
                <a:latin typeface="Helvetica Neue"/>
                <a:cs typeface="Helvetica Neue"/>
              </a:rPr>
              <a:t> experience comprises more than the task:</a:t>
            </a:r>
            <a:endParaRPr lang="en-US" b="1" dirty="0" smtClean="0">
              <a:solidFill>
                <a:srgbClr val="178CCB"/>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r>
              <a:rPr lang="en-US" sz="2400" dirty="0" smtClean="0">
                <a:latin typeface="Helvetica Neue"/>
                <a:cs typeface="Helvetica Neue"/>
              </a:rPr>
              <a:t>Complete a job simulation</a:t>
            </a:r>
          </a:p>
          <a:p>
            <a:r>
              <a:rPr lang="en-US" sz="2400" dirty="0" smtClean="0">
                <a:latin typeface="Helvetica Neue"/>
                <a:cs typeface="Helvetica Neue"/>
              </a:rPr>
              <a:t>Complete a self-reflection sheet on the simulation</a:t>
            </a:r>
          </a:p>
          <a:p>
            <a:r>
              <a:rPr lang="en-US" sz="2400" dirty="0" smtClean="0">
                <a:latin typeface="Helvetica Neue"/>
                <a:cs typeface="Helvetica Neue"/>
              </a:rPr>
              <a:t>Interview a professional (informational interview)</a:t>
            </a:r>
          </a:p>
          <a:p>
            <a:pPr marL="0" indent="0">
              <a:buNone/>
            </a:pPr>
            <a:endParaRPr lang="en-US" sz="2400" dirty="0">
              <a:latin typeface="Helvetica Neue"/>
              <a:cs typeface="Helvetica Neue"/>
            </a:endParaRPr>
          </a:p>
          <a:p>
            <a:endParaRPr lang="en-US" sz="2400" dirty="0">
              <a:latin typeface="Helvetica Neue"/>
              <a:cs typeface="Helvetica Neue"/>
            </a:endParaRPr>
          </a:p>
        </p:txBody>
      </p:sp>
    </p:spTree>
    <p:extLst>
      <p:ext uri="{BB962C8B-B14F-4D97-AF65-F5344CB8AC3E}">
        <p14:creationId xmlns:p14="http://schemas.microsoft.com/office/powerpoint/2010/main" val="9973894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Timeline</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5</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207780"/>
            <a:ext cx="8325548" cy="4735072"/>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1-</a:t>
            </a:r>
            <a:r>
              <a:rPr lang="en-US" b="1" dirty="0" smtClean="0">
                <a:solidFill>
                  <a:srgbClr val="178CCB"/>
                </a:solidFill>
                <a:latin typeface="Helvetica Neue"/>
                <a:cs typeface="Helvetica Neue"/>
              </a:rPr>
              <a:t>3 </a:t>
            </a:r>
            <a:r>
              <a:rPr lang="en-US" b="1" dirty="0" smtClean="0">
                <a:solidFill>
                  <a:srgbClr val="178CCB"/>
                </a:solidFill>
                <a:latin typeface="Helvetica Neue"/>
                <a:cs typeface="Helvetica Neue"/>
              </a:rPr>
              <a:t>week timeline</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r>
              <a:rPr lang="en-US" sz="2400" dirty="0" smtClean="0">
                <a:latin typeface="Helvetica Neue"/>
                <a:cs typeface="Helvetica Neue"/>
              </a:rPr>
              <a:t>We suggest completing the job                                simulation experience in </a:t>
            </a:r>
            <a:r>
              <a:rPr lang="en-US" sz="2400" dirty="0" smtClean="0">
                <a:latin typeface="Helvetica Neue"/>
                <a:cs typeface="Helvetica Neue"/>
              </a:rPr>
              <a:t>1 to 3 weeks</a:t>
            </a:r>
          </a:p>
          <a:p>
            <a:r>
              <a:rPr lang="en-US" sz="2400" dirty="0" smtClean="0">
                <a:latin typeface="Helvetica Neue"/>
                <a:cs typeface="Helvetica Neue"/>
              </a:rPr>
              <a:t> Performing the job </a:t>
            </a:r>
            <a:r>
              <a:rPr lang="en-US" sz="2400" dirty="0" err="1" smtClean="0">
                <a:latin typeface="Helvetica Neue"/>
                <a:cs typeface="Helvetica Neue"/>
              </a:rPr>
              <a:t>sim</a:t>
            </a:r>
            <a:r>
              <a:rPr lang="en-US" sz="2400" dirty="0" smtClean="0">
                <a:latin typeface="Helvetica Neue"/>
                <a:cs typeface="Helvetica Neue"/>
              </a:rPr>
              <a:t> task should take </a:t>
            </a:r>
            <a:r>
              <a:rPr lang="en-US" sz="2400" dirty="0" smtClean="0">
                <a:latin typeface="Helvetica Neue"/>
                <a:cs typeface="Helvetica Neue"/>
              </a:rPr>
              <a:t>about 4-8 hours to </a:t>
            </a:r>
            <a:r>
              <a:rPr lang="en-US" sz="2400" dirty="0" smtClean="0">
                <a:latin typeface="Helvetica Neue"/>
                <a:cs typeface="Helvetica Neue"/>
              </a:rPr>
              <a:t>complete</a:t>
            </a:r>
            <a:endParaRPr lang="en-US" sz="2400" dirty="0" smtClean="0">
              <a:latin typeface="Helvetica Neue"/>
              <a:cs typeface="Helvetica Neue"/>
            </a:endParaRPr>
          </a:p>
          <a:p>
            <a:endParaRPr lang="en-US" sz="2400" dirty="0" smtClean="0">
              <a:latin typeface="Helvetica Neue"/>
              <a:cs typeface="Helvetica Neue"/>
            </a:endParaRPr>
          </a:p>
          <a:p>
            <a:r>
              <a:rPr lang="en-US" sz="2400" dirty="0" smtClean="0">
                <a:latin typeface="Helvetica Neue"/>
                <a:cs typeface="Helvetica Neue"/>
              </a:rPr>
              <a:t>Past participants shared:</a:t>
            </a:r>
          </a:p>
          <a:p>
            <a:pPr lvl="1">
              <a:buFont typeface="Lucida Grande"/>
              <a:buChar char="-"/>
            </a:pPr>
            <a:r>
              <a:rPr lang="en-US" sz="2400" dirty="0" smtClean="0">
                <a:latin typeface="Helvetica Neue"/>
                <a:cs typeface="Helvetica Neue"/>
              </a:rPr>
              <a:t>Connecting with professionals was a time consuming part of the experience</a:t>
            </a:r>
          </a:p>
          <a:p>
            <a:pPr lvl="1">
              <a:buFont typeface="Lucida Grande"/>
              <a:buChar char="-"/>
            </a:pPr>
            <a:r>
              <a:rPr lang="en-US" sz="2400" dirty="0" smtClean="0">
                <a:latin typeface="Helvetica Neue"/>
                <a:cs typeface="Helvetica Neue"/>
              </a:rPr>
              <a:t>Setting deadlines helped participants to complete the experience</a:t>
            </a:r>
            <a:endParaRPr lang="en-US" sz="2400" dirty="0" smtClean="0">
              <a:latin typeface="Helvetica Neue"/>
              <a:cs typeface="Helvetica Neue"/>
            </a:endParaRPr>
          </a:p>
          <a:p>
            <a:pPr marL="0" indent="0">
              <a:buNone/>
            </a:pPr>
            <a:endParaRPr lang="en-US" sz="2400" dirty="0">
              <a:latin typeface="Helvetica Neue"/>
              <a:cs typeface="Helvetica Neue"/>
            </a:endParaRPr>
          </a:p>
        </p:txBody>
      </p:sp>
      <p:pic>
        <p:nvPicPr>
          <p:cNvPr id="8" name="Picture 7"/>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a:stretch/>
        </p:blipFill>
        <p:spPr>
          <a:xfrm>
            <a:off x="4949015" y="205414"/>
            <a:ext cx="3230862" cy="2091479"/>
          </a:xfrm>
          <a:prstGeom prst="rect">
            <a:avLst/>
          </a:prstGeom>
        </p:spPr>
      </p:pic>
    </p:spTree>
    <p:extLst>
      <p:ext uri="{BB962C8B-B14F-4D97-AF65-F5344CB8AC3E}">
        <p14:creationId xmlns:p14="http://schemas.microsoft.com/office/powerpoint/2010/main" val="369770452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Documents and deliverables</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6</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02/24/2017</a:t>
            </a:r>
          </a:p>
        </p:txBody>
      </p:sp>
      <p:sp>
        <p:nvSpPr>
          <p:cNvPr id="21" name="Content Placeholder 13"/>
          <p:cNvSpPr txBox="1">
            <a:spLocks/>
          </p:cNvSpPr>
          <p:nvPr/>
        </p:nvSpPr>
        <p:spPr>
          <a:xfrm>
            <a:off x="462030" y="1525318"/>
            <a:ext cx="8325548" cy="4735072"/>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a:solidFill>
                  <a:srgbClr val="178CCB"/>
                </a:solidFill>
                <a:latin typeface="Helvetica Neue"/>
                <a:cs typeface="Helvetica Neue"/>
              </a:rPr>
              <a:t>5</a:t>
            </a:r>
            <a:r>
              <a:rPr lang="en-US" b="1" dirty="0" smtClean="0">
                <a:solidFill>
                  <a:srgbClr val="178CCB"/>
                </a:solidFill>
                <a:latin typeface="Helvetica Neue"/>
                <a:cs typeface="Helvetica Neue"/>
              </a:rPr>
              <a:t> documents and deliverables:</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457200" indent="-457200">
              <a:buFont typeface="+mj-lt"/>
              <a:buAutoNum type="arabicPeriod"/>
            </a:pPr>
            <a:r>
              <a:rPr lang="en-US" sz="2400" dirty="0" smtClean="0">
                <a:latin typeface="Helvetica Neue"/>
                <a:cs typeface="Helvetica Neue"/>
              </a:rPr>
              <a:t>Job simulation* </a:t>
            </a:r>
          </a:p>
          <a:p>
            <a:pPr marL="457200" indent="-457200">
              <a:buFont typeface="+mj-lt"/>
              <a:buAutoNum type="arabicPeriod"/>
            </a:pPr>
            <a:r>
              <a:rPr lang="en-US" sz="2400" dirty="0" smtClean="0">
                <a:latin typeface="Helvetica Neue"/>
                <a:cs typeface="Helvetica Neue"/>
              </a:rPr>
              <a:t>Self-Reflection Sheet*</a:t>
            </a:r>
          </a:p>
          <a:p>
            <a:pPr marL="457200" indent="-457200">
              <a:buFont typeface="+mj-lt"/>
              <a:buAutoNum type="arabicPeriod"/>
            </a:pPr>
            <a:r>
              <a:rPr lang="en-US" sz="2400" dirty="0" smtClean="0">
                <a:latin typeface="Helvetica Neue"/>
                <a:cs typeface="Helvetica Neue"/>
              </a:rPr>
              <a:t>Project SMART Goals</a:t>
            </a:r>
          </a:p>
          <a:p>
            <a:pPr marL="457200" indent="-457200">
              <a:buFont typeface="+mj-lt"/>
              <a:buAutoNum type="arabicPeriod"/>
            </a:pPr>
            <a:r>
              <a:rPr lang="en-US" sz="2400" dirty="0" smtClean="0">
                <a:latin typeface="Helvetica Neue"/>
                <a:cs typeface="Helvetica Neue"/>
              </a:rPr>
              <a:t>Informational Interview Guide</a:t>
            </a:r>
          </a:p>
          <a:p>
            <a:pPr marL="457200" indent="-457200">
              <a:buFont typeface="+mj-lt"/>
              <a:buAutoNum type="arabicPeriod"/>
            </a:pPr>
            <a:r>
              <a:rPr lang="en-US" sz="2400" dirty="0" smtClean="0">
                <a:latin typeface="Helvetica Neue"/>
                <a:cs typeface="Helvetica Neue"/>
              </a:rPr>
              <a:t>Evaluations*</a:t>
            </a:r>
            <a:endParaRPr lang="en-US" sz="2400" dirty="0">
              <a:latin typeface="Helvetica Neue"/>
              <a:cs typeface="Helvetica Neue"/>
            </a:endParaRPr>
          </a:p>
          <a:p>
            <a:endParaRPr lang="en-US" sz="2400" dirty="0">
              <a:latin typeface="Helvetica Neue"/>
              <a:cs typeface="Helvetica Neue"/>
            </a:endParaRPr>
          </a:p>
        </p:txBody>
      </p:sp>
    </p:spTree>
    <p:extLst>
      <p:ext uri="{BB962C8B-B14F-4D97-AF65-F5344CB8AC3E}">
        <p14:creationId xmlns:p14="http://schemas.microsoft.com/office/powerpoint/2010/main" val="57804752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1. Job Simulation</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7</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8325548"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Provides task details. Download from the website.</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endParaRPr lang="en-US" sz="2000" dirty="0" smtClean="0">
              <a:latin typeface="Helvetica Neue"/>
              <a:cs typeface="Helvetica Neue"/>
            </a:endParaRPr>
          </a:p>
          <a:p>
            <a:endParaRPr lang="en-US" sz="2000" dirty="0">
              <a:latin typeface="Helvetica Neue"/>
              <a:cs typeface="Helvetica Neue"/>
            </a:endParaRPr>
          </a:p>
          <a:p>
            <a:endParaRPr lang="en-US" sz="2000" dirty="0" smtClean="0">
              <a:latin typeface="Helvetica Neue"/>
              <a:cs typeface="Helvetica Neue"/>
            </a:endParaRPr>
          </a:p>
        </p:txBody>
      </p:sp>
      <p:pic>
        <p:nvPicPr>
          <p:cNvPr id="7" name="Picture 6"/>
          <p:cNvPicPr>
            <a:picLocks noChangeAspect="1"/>
          </p:cNvPicPr>
          <p:nvPr/>
        </p:nvPicPr>
        <p:blipFill rotWithShape="1">
          <a:blip r:embed="rId3"/>
          <a:srcRect l="1793" t="16375"/>
          <a:stretch/>
        </p:blipFill>
        <p:spPr>
          <a:xfrm>
            <a:off x="821765" y="1416050"/>
            <a:ext cx="3929530" cy="3563224"/>
          </a:xfrm>
          <a:prstGeom prst="rect">
            <a:avLst/>
          </a:prstGeom>
          <a:ln w="12700" cmpd="sng">
            <a:solidFill>
              <a:schemeClr val="tx1"/>
            </a:solidFill>
          </a:ln>
        </p:spPr>
      </p:pic>
      <p:pic>
        <p:nvPicPr>
          <p:cNvPr id="8" name="Picture 7"/>
          <p:cNvPicPr>
            <a:picLocks noChangeAspect="1"/>
          </p:cNvPicPr>
          <p:nvPr/>
        </p:nvPicPr>
        <p:blipFill rotWithShape="1">
          <a:blip r:embed="rId4"/>
          <a:srcRect b="40343"/>
          <a:stretch/>
        </p:blipFill>
        <p:spPr>
          <a:xfrm>
            <a:off x="4968767" y="1416050"/>
            <a:ext cx="3995939" cy="3574303"/>
          </a:xfrm>
          <a:prstGeom prst="rect">
            <a:avLst/>
          </a:prstGeom>
          <a:ln w="12700" cmpd="sng">
            <a:solidFill>
              <a:srgbClr val="052049"/>
            </a:solidFill>
          </a:ln>
        </p:spPr>
      </p:pic>
    </p:spTree>
    <p:extLst>
      <p:ext uri="{BB962C8B-B14F-4D97-AF65-F5344CB8AC3E}">
        <p14:creationId xmlns:p14="http://schemas.microsoft.com/office/powerpoint/2010/main" val="373235097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2</a:t>
            </a:r>
            <a:r>
              <a:rPr lang="en-US" dirty="0" smtClean="0">
                <a:latin typeface="Helvetica Neue"/>
                <a:cs typeface="Helvetica Neue"/>
              </a:rPr>
              <a:t>. Self-Reflection Sheet</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8</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8472794"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Helps you decide if you want to pursue a career. </a:t>
            </a:r>
          </a:p>
          <a:p>
            <a:pPr marL="0" indent="0">
              <a:buFont typeface="Wingdings" panose="05000000000000000000" pitchFamily="2" charset="2"/>
              <a:buNone/>
            </a:pPr>
            <a:r>
              <a:rPr lang="en-US" b="1" dirty="0" smtClean="0">
                <a:solidFill>
                  <a:srgbClr val="178CCB"/>
                </a:solidFill>
                <a:latin typeface="Helvetica Neue"/>
                <a:cs typeface="Helvetica Neue"/>
              </a:rPr>
              <a:t>Fill out online.</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None/>
            </a:pPr>
            <a:endParaRPr lang="en-US" sz="2000" dirty="0" smtClean="0">
              <a:latin typeface="Helvetica Neue"/>
              <a:cs typeface="Helvetica Neue"/>
            </a:endParaRPr>
          </a:p>
          <a:p>
            <a:r>
              <a:rPr lang="en-US" sz="2000" dirty="0" smtClean="0">
                <a:latin typeface="Helvetica Neue"/>
                <a:cs typeface="Helvetica Neue"/>
              </a:rPr>
              <a:t>Google form for you to fill </a:t>
            </a:r>
            <a:r>
              <a:rPr lang="en-US" sz="2000" b="1" dirty="0" smtClean="0">
                <a:latin typeface="Helvetica Neue"/>
                <a:cs typeface="Helvetica Neue"/>
              </a:rPr>
              <a:t>after </a:t>
            </a:r>
            <a:r>
              <a:rPr lang="en-US" sz="2000" dirty="0" smtClean="0">
                <a:latin typeface="Helvetica Neue"/>
                <a:cs typeface="Helvetica Neue"/>
              </a:rPr>
              <a:t>you complete the simulation.</a:t>
            </a:r>
          </a:p>
          <a:p>
            <a:r>
              <a:rPr lang="en-US" sz="2000" dirty="0" smtClean="0">
                <a:latin typeface="Helvetica Neue"/>
                <a:cs typeface="Helvetica Neue"/>
              </a:rPr>
              <a:t>Important to familiarize yourself with this form </a:t>
            </a:r>
            <a:r>
              <a:rPr lang="en-US" sz="2000" b="1" dirty="0" smtClean="0">
                <a:latin typeface="Helvetica Neue"/>
                <a:cs typeface="Helvetica Neue"/>
              </a:rPr>
              <a:t>before</a:t>
            </a:r>
            <a:r>
              <a:rPr lang="en-US" sz="2000" dirty="0" smtClean="0">
                <a:latin typeface="Helvetica Neue"/>
                <a:cs typeface="Helvetica Neue"/>
              </a:rPr>
              <a:t> starting the simulation – check the downloadable .</a:t>
            </a:r>
            <a:r>
              <a:rPr lang="en-US" sz="2000" dirty="0" err="1" smtClean="0">
                <a:latin typeface="Helvetica Neue"/>
                <a:cs typeface="Helvetica Neue"/>
              </a:rPr>
              <a:t>pdf</a:t>
            </a:r>
            <a:r>
              <a:rPr lang="en-US" sz="2000" dirty="0" smtClean="0">
                <a:latin typeface="Helvetica Neue"/>
                <a:cs typeface="Helvetica Neue"/>
              </a:rPr>
              <a:t> version.</a:t>
            </a:r>
          </a:p>
          <a:p>
            <a:r>
              <a:rPr lang="en-US" sz="2000" dirty="0" smtClean="0">
                <a:latin typeface="Helvetica Neue"/>
                <a:cs typeface="Helvetica Neue"/>
              </a:rPr>
              <a:t>Keep in mind that we’ll ask you questions on content and format of the self-reflection sheet.</a:t>
            </a:r>
            <a:endParaRPr lang="en-US" sz="2000" dirty="0">
              <a:latin typeface="Helvetica Neue"/>
              <a:cs typeface="Helvetica Neue"/>
            </a:endParaRPr>
          </a:p>
          <a:p>
            <a:endParaRPr lang="en-US" sz="2400" dirty="0">
              <a:latin typeface="Helvetica Neue"/>
              <a:cs typeface="Helvetica Neue"/>
            </a:endParaRPr>
          </a:p>
        </p:txBody>
      </p:sp>
      <p:pic>
        <p:nvPicPr>
          <p:cNvPr id="3" name="Picture 2"/>
          <p:cNvPicPr>
            <a:picLocks noChangeAspect="1"/>
          </p:cNvPicPr>
          <p:nvPr/>
        </p:nvPicPr>
        <p:blipFill rotWithShape="1">
          <a:blip r:embed="rId3"/>
          <a:srcRect t="12940" b="27233"/>
          <a:stretch/>
        </p:blipFill>
        <p:spPr>
          <a:xfrm>
            <a:off x="593165" y="1852706"/>
            <a:ext cx="3622533" cy="2644588"/>
          </a:xfrm>
          <a:prstGeom prst="rect">
            <a:avLst/>
          </a:prstGeom>
          <a:ln w="12700" cmpd="sng">
            <a:solidFill>
              <a:srgbClr val="052049"/>
            </a:solidFill>
          </a:ln>
        </p:spPr>
      </p:pic>
    </p:spTree>
    <p:extLst>
      <p:ext uri="{BB962C8B-B14F-4D97-AF65-F5344CB8AC3E}">
        <p14:creationId xmlns:p14="http://schemas.microsoft.com/office/powerpoint/2010/main" val="19571037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3</a:t>
            </a:r>
            <a:r>
              <a:rPr lang="en-US" dirty="0" smtClean="0">
                <a:latin typeface="Helvetica Neue"/>
                <a:cs typeface="Helvetica Neue"/>
              </a:rPr>
              <a:t>. Project SMART Goals</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9</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3482441"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To help you keep on task.</a:t>
            </a:r>
          </a:p>
          <a:p>
            <a:pPr marL="0" indent="0">
              <a:buFont typeface="Wingdings" panose="05000000000000000000" pitchFamily="2" charset="2"/>
              <a:buNone/>
            </a:pPr>
            <a:r>
              <a:rPr lang="en-US" b="1" dirty="0" smtClean="0">
                <a:solidFill>
                  <a:srgbClr val="178CCB"/>
                </a:solidFill>
                <a:latin typeface="Helvetica Neue"/>
                <a:cs typeface="Helvetica Neue"/>
              </a:rPr>
              <a:t>Download a copy.</a:t>
            </a:r>
          </a:p>
          <a:p>
            <a:pPr marL="0" indent="0">
              <a:buFont typeface="Wingdings" panose="05000000000000000000" pitchFamily="2" charset="2"/>
              <a:buNone/>
            </a:pPr>
            <a:endParaRPr lang="en-US" sz="2000" dirty="0" smtClean="0">
              <a:latin typeface="Helvetica Neue"/>
              <a:cs typeface="Helvetica Neue"/>
            </a:endParaRPr>
          </a:p>
          <a:p>
            <a:r>
              <a:rPr lang="en-US" sz="2000" dirty="0" smtClean="0">
                <a:latin typeface="Helvetica Neue"/>
                <a:cs typeface="Helvetica Neue"/>
              </a:rPr>
              <a:t>For you to fill throughout the beta testing.</a:t>
            </a:r>
          </a:p>
          <a:p>
            <a:r>
              <a:rPr lang="en-US" sz="2000" dirty="0" smtClean="0">
                <a:latin typeface="Helvetica Neue"/>
                <a:cs typeface="Helvetica Neue"/>
              </a:rPr>
              <a:t>A tool for you to break down the major components into tasks.</a:t>
            </a:r>
          </a:p>
          <a:p>
            <a:pPr marL="0" indent="0">
              <a:buNone/>
            </a:pPr>
            <a:endParaRPr lang="en-US" sz="2400" dirty="0">
              <a:latin typeface="Helvetica Neue"/>
              <a:cs typeface="Helvetica Neue"/>
            </a:endParaRPr>
          </a:p>
        </p:txBody>
      </p:sp>
      <p:pic>
        <p:nvPicPr>
          <p:cNvPr id="7" name="Picture 6"/>
          <p:cNvPicPr>
            <a:picLocks noChangeAspect="1"/>
          </p:cNvPicPr>
          <p:nvPr/>
        </p:nvPicPr>
        <p:blipFill>
          <a:blip r:embed="rId3"/>
          <a:stretch>
            <a:fillRect/>
          </a:stretch>
        </p:blipFill>
        <p:spPr>
          <a:xfrm>
            <a:off x="4046071" y="1073343"/>
            <a:ext cx="4574988" cy="4963640"/>
          </a:xfrm>
          <a:prstGeom prst="rect">
            <a:avLst/>
          </a:prstGeom>
          <a:ln w="12700" cmpd="sng">
            <a:solidFill>
              <a:srgbClr val="052049"/>
            </a:solidFill>
          </a:ln>
        </p:spPr>
      </p:pic>
    </p:spTree>
    <p:extLst>
      <p:ext uri="{BB962C8B-B14F-4D97-AF65-F5344CB8AC3E}">
        <p14:creationId xmlns:p14="http://schemas.microsoft.com/office/powerpoint/2010/main" val="52634125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3</a:t>
            </a:r>
            <a:r>
              <a:rPr lang="en-US" dirty="0" smtClean="0">
                <a:latin typeface="Helvetica Neue"/>
                <a:cs typeface="Helvetica Neue"/>
              </a:rPr>
              <a:t>. Project SMART Goals</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10</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3609233"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To help you keep on task.</a:t>
            </a:r>
          </a:p>
          <a:p>
            <a:pPr marL="0" indent="0">
              <a:buFont typeface="Wingdings" panose="05000000000000000000" pitchFamily="2" charset="2"/>
              <a:buNone/>
            </a:pPr>
            <a:r>
              <a:rPr lang="en-US" b="1" dirty="0" smtClean="0">
                <a:solidFill>
                  <a:srgbClr val="178CCB"/>
                </a:solidFill>
                <a:latin typeface="Helvetica Neue"/>
                <a:cs typeface="Helvetica Neue"/>
              </a:rPr>
              <a:t>Google sheet.</a:t>
            </a:r>
          </a:p>
          <a:p>
            <a:pPr marL="0" indent="0">
              <a:buNone/>
            </a:pPr>
            <a:endParaRPr lang="en-US" sz="2000" dirty="0" smtClean="0">
              <a:latin typeface="Helvetica Neue"/>
              <a:cs typeface="Helvetica Neue"/>
            </a:endParaRPr>
          </a:p>
          <a:p>
            <a:r>
              <a:rPr lang="en-US" sz="2000" dirty="0" smtClean="0">
                <a:latin typeface="Helvetica Neue"/>
                <a:cs typeface="Helvetica Neue"/>
              </a:rPr>
              <a:t>If you have any trouble contacting a professional, </a:t>
            </a:r>
            <a:r>
              <a:rPr lang="en-US" sz="2000" dirty="0" smtClean="0">
                <a:latin typeface="Helvetica Neue"/>
                <a:cs typeface="Helvetica Neue"/>
              </a:rPr>
              <a:t>use </a:t>
            </a:r>
            <a:r>
              <a:rPr lang="en-US" sz="2000" dirty="0" smtClean="0">
                <a:latin typeface="Helvetica Neue"/>
                <a:cs typeface="Helvetica Neue"/>
              </a:rPr>
              <a:t>the </a:t>
            </a:r>
            <a:r>
              <a:rPr lang="en-US" sz="2000" dirty="0" err="1" smtClean="0">
                <a:latin typeface="Helvetica Neue"/>
                <a:cs typeface="Helvetica Neue"/>
              </a:rPr>
              <a:t>MINDBank</a:t>
            </a:r>
            <a:r>
              <a:rPr lang="en-US" sz="2000" dirty="0" smtClean="0">
                <a:latin typeface="Helvetica Neue"/>
                <a:cs typeface="Helvetica Neue"/>
              </a:rPr>
              <a:t>, or contact Gabi and Stephen</a:t>
            </a:r>
          </a:p>
          <a:p>
            <a:endParaRPr lang="en-US" sz="2400" dirty="0">
              <a:latin typeface="Helvetica Neue"/>
              <a:cs typeface="Helvetica Neue"/>
            </a:endParaRPr>
          </a:p>
        </p:txBody>
      </p:sp>
      <p:pic>
        <p:nvPicPr>
          <p:cNvPr id="9" name="Picture 8"/>
          <p:cNvPicPr>
            <a:picLocks noChangeAspect="1"/>
          </p:cNvPicPr>
          <p:nvPr/>
        </p:nvPicPr>
        <p:blipFill>
          <a:blip r:embed="rId3"/>
          <a:stretch>
            <a:fillRect/>
          </a:stretch>
        </p:blipFill>
        <p:spPr>
          <a:xfrm>
            <a:off x="4046071" y="1073343"/>
            <a:ext cx="4574988" cy="4963640"/>
          </a:xfrm>
          <a:prstGeom prst="rect">
            <a:avLst/>
          </a:prstGeom>
          <a:ln w="12700" cmpd="sng">
            <a:solidFill>
              <a:srgbClr val="052049"/>
            </a:solidFill>
          </a:ln>
        </p:spPr>
      </p:pic>
      <p:sp>
        <p:nvSpPr>
          <p:cNvPr id="11" name="Rectangle 10"/>
          <p:cNvSpPr/>
          <p:nvPr/>
        </p:nvSpPr>
        <p:spPr bwMode="auto">
          <a:xfrm>
            <a:off x="4109239" y="4093000"/>
            <a:ext cx="4498999" cy="703118"/>
          </a:xfrm>
          <a:prstGeom prst="rect">
            <a:avLst/>
          </a:prstGeom>
          <a:noFill/>
          <a:ln w="38100" cmpd="sng" algn="ctr">
            <a:solidFill>
              <a:srgbClr val="FF0000"/>
            </a:solid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Tree>
    <p:extLst>
      <p:ext uri="{BB962C8B-B14F-4D97-AF65-F5344CB8AC3E}">
        <p14:creationId xmlns:p14="http://schemas.microsoft.com/office/powerpoint/2010/main" val="200408063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3</a:t>
            </a:r>
            <a:r>
              <a:rPr lang="en-US" dirty="0" smtClean="0">
                <a:latin typeface="Helvetica Neue"/>
                <a:cs typeface="Helvetica Neue"/>
              </a:rPr>
              <a:t>. Project SMART Goals</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11</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3609233"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To help you keep on task.</a:t>
            </a:r>
          </a:p>
          <a:p>
            <a:pPr marL="0" indent="0">
              <a:buFont typeface="Wingdings" panose="05000000000000000000" pitchFamily="2" charset="2"/>
              <a:buNone/>
            </a:pPr>
            <a:r>
              <a:rPr lang="en-US" b="1" dirty="0" smtClean="0">
                <a:solidFill>
                  <a:srgbClr val="178CCB"/>
                </a:solidFill>
                <a:latin typeface="Helvetica Neue"/>
                <a:cs typeface="Helvetica Neue"/>
              </a:rPr>
              <a:t>Google sheet.</a:t>
            </a:r>
          </a:p>
          <a:p>
            <a:pPr marL="0" indent="0">
              <a:buNone/>
            </a:pPr>
            <a:endParaRPr lang="en-US" sz="2000" dirty="0" smtClean="0">
              <a:latin typeface="Helvetica Neue"/>
              <a:cs typeface="Helvetica Neue"/>
            </a:endParaRPr>
          </a:p>
          <a:p>
            <a:r>
              <a:rPr lang="en-US" sz="2000" dirty="0">
                <a:latin typeface="Helvetica Neue"/>
                <a:cs typeface="Helvetica Neue"/>
              </a:rPr>
              <a:t>If you have any trouble contacting a professional, </a:t>
            </a:r>
            <a:r>
              <a:rPr lang="en-US" sz="2000" dirty="0" smtClean="0">
                <a:latin typeface="Helvetica Neue"/>
                <a:cs typeface="Helvetica Neue"/>
              </a:rPr>
              <a:t>use </a:t>
            </a:r>
            <a:r>
              <a:rPr lang="en-US" sz="2000" dirty="0">
                <a:latin typeface="Helvetica Neue"/>
                <a:cs typeface="Helvetica Neue"/>
              </a:rPr>
              <a:t>the </a:t>
            </a:r>
            <a:r>
              <a:rPr lang="en-US" sz="2000" dirty="0" err="1" smtClean="0">
                <a:latin typeface="Helvetica Neue"/>
                <a:cs typeface="Helvetica Neue"/>
              </a:rPr>
              <a:t>MINDBank</a:t>
            </a:r>
            <a:r>
              <a:rPr lang="en-US" sz="2000" dirty="0" smtClean="0">
                <a:latin typeface="Helvetica Neue"/>
                <a:cs typeface="Helvetica Neue"/>
              </a:rPr>
              <a:t>.</a:t>
            </a:r>
            <a:endParaRPr lang="en-US" sz="2000" dirty="0">
              <a:latin typeface="Helvetica Neue"/>
              <a:cs typeface="Helvetica Neue"/>
            </a:endParaRPr>
          </a:p>
          <a:p>
            <a:r>
              <a:rPr lang="en-US" sz="2000" dirty="0" smtClean="0">
                <a:latin typeface="Helvetica Neue"/>
                <a:cs typeface="Helvetica Neue"/>
              </a:rPr>
              <a:t>Complete brief evaluations</a:t>
            </a:r>
            <a:endParaRPr lang="en-US" sz="2000" dirty="0">
              <a:latin typeface="Helvetica Neue"/>
              <a:cs typeface="Helvetica Neue"/>
            </a:endParaRPr>
          </a:p>
          <a:p>
            <a:endParaRPr lang="en-US" sz="2400" dirty="0">
              <a:latin typeface="Helvetica Neue"/>
              <a:cs typeface="Helvetica Neue"/>
            </a:endParaRPr>
          </a:p>
        </p:txBody>
      </p:sp>
      <p:pic>
        <p:nvPicPr>
          <p:cNvPr id="9" name="Picture 8"/>
          <p:cNvPicPr>
            <a:picLocks noChangeAspect="1"/>
          </p:cNvPicPr>
          <p:nvPr/>
        </p:nvPicPr>
        <p:blipFill>
          <a:blip r:embed="rId3"/>
          <a:stretch>
            <a:fillRect/>
          </a:stretch>
        </p:blipFill>
        <p:spPr>
          <a:xfrm>
            <a:off x="4046071" y="1073343"/>
            <a:ext cx="4574988" cy="4963640"/>
          </a:xfrm>
          <a:prstGeom prst="rect">
            <a:avLst/>
          </a:prstGeom>
          <a:ln w="12700" cmpd="sng">
            <a:solidFill>
              <a:srgbClr val="052049"/>
            </a:solidFill>
          </a:ln>
        </p:spPr>
      </p:pic>
      <p:sp>
        <p:nvSpPr>
          <p:cNvPr id="7" name="Rectangle 6"/>
          <p:cNvSpPr/>
          <p:nvPr/>
        </p:nvSpPr>
        <p:spPr bwMode="auto">
          <a:xfrm>
            <a:off x="4106251" y="5584130"/>
            <a:ext cx="4498999" cy="417788"/>
          </a:xfrm>
          <a:prstGeom prst="rect">
            <a:avLst/>
          </a:prstGeom>
          <a:noFill/>
          <a:ln w="38100" cmpd="sng" algn="ctr">
            <a:solidFill>
              <a:srgbClr val="FF0000"/>
            </a:solid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
        <p:nvSpPr>
          <p:cNvPr id="11" name="Rectangle 10"/>
          <p:cNvSpPr/>
          <p:nvPr/>
        </p:nvSpPr>
        <p:spPr bwMode="auto">
          <a:xfrm>
            <a:off x="4079357" y="3659706"/>
            <a:ext cx="4498999" cy="417788"/>
          </a:xfrm>
          <a:prstGeom prst="rect">
            <a:avLst/>
          </a:prstGeom>
          <a:noFill/>
          <a:ln w="38100" cmpd="sng" algn="ctr">
            <a:solidFill>
              <a:srgbClr val="FF0000"/>
            </a:solidFill>
            <a:miter lim="800000"/>
            <a:headEnd/>
            <a:tailEnd/>
          </a:ln>
        </p:spPr>
        <p:txBody>
          <a:bodyPr wrap="none" rtlCol="0" anchor="ctr"/>
          <a:lstStyle/>
          <a:p>
            <a:pPr algn="ctr">
              <a:lnSpc>
                <a:spcPct val="90000"/>
              </a:lnSpc>
            </a:pPr>
            <a:endParaRPr lang="en-US" sz="1600" b="1" dirty="0" err="1" smtClean="0">
              <a:solidFill>
                <a:schemeClr val="bg1"/>
              </a:solidFill>
              <a:latin typeface="+mj-lt"/>
            </a:endParaRPr>
          </a:p>
        </p:txBody>
      </p:sp>
    </p:spTree>
    <p:extLst>
      <p:ext uri="{BB962C8B-B14F-4D97-AF65-F5344CB8AC3E}">
        <p14:creationId xmlns:p14="http://schemas.microsoft.com/office/powerpoint/2010/main" val="3772216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4</a:t>
            </a:r>
            <a:r>
              <a:rPr lang="en-US" dirty="0" smtClean="0">
                <a:latin typeface="Helvetica Neue"/>
                <a:cs typeface="Helvetica Neue"/>
              </a:rPr>
              <a:t>. Informational Interview Guide</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12</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62030" y="1008392"/>
            <a:ext cx="8325548"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A “How-To” on informational interviews. Also on the website.</a:t>
            </a: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Font typeface="Wingdings" panose="05000000000000000000" pitchFamily="2" charset="2"/>
              <a:buNone/>
            </a:pPr>
            <a:endParaRPr lang="en-US" sz="1200" dirty="0" smtClean="0">
              <a:solidFill>
                <a:schemeClr val="bg1">
                  <a:lumMod val="50000"/>
                </a:schemeClr>
              </a:solidFill>
              <a:latin typeface="Helvetica Neue"/>
              <a:cs typeface="Helvetica Neue"/>
            </a:endParaRPr>
          </a:p>
          <a:p>
            <a:pPr marL="0" indent="0">
              <a:buNone/>
            </a:pPr>
            <a:endParaRPr lang="en-US" sz="2000" dirty="0" smtClean="0">
              <a:latin typeface="Helvetica Neue"/>
              <a:cs typeface="Helvetica Neue"/>
            </a:endParaRPr>
          </a:p>
          <a:p>
            <a:r>
              <a:rPr lang="en-US" sz="2000" dirty="0" smtClean="0">
                <a:latin typeface="Helvetica Neue"/>
                <a:cs typeface="Helvetica Neue"/>
              </a:rPr>
              <a:t>What to expect and </a:t>
            </a:r>
            <a:r>
              <a:rPr lang="en-US" sz="2000" dirty="0">
                <a:latin typeface="Helvetica Neue"/>
                <a:cs typeface="Helvetica Neue"/>
              </a:rPr>
              <a:t>w</a:t>
            </a:r>
            <a:r>
              <a:rPr lang="en-US" sz="2000" dirty="0" smtClean="0">
                <a:latin typeface="Helvetica Neue"/>
                <a:cs typeface="Helvetica Neue"/>
              </a:rPr>
              <a:t>hat questions to ask.</a:t>
            </a:r>
          </a:p>
          <a:p>
            <a:r>
              <a:rPr lang="en-US" sz="2000" dirty="0" smtClean="0">
                <a:latin typeface="Helvetica Neue"/>
                <a:cs typeface="Helvetica Neue"/>
              </a:rPr>
              <a:t>How to set up an informational interview and end one.</a:t>
            </a:r>
          </a:p>
          <a:p>
            <a:r>
              <a:rPr lang="en-US" sz="2000" dirty="0" smtClean="0">
                <a:latin typeface="Helvetica Neue"/>
                <a:cs typeface="Helvetica Neue"/>
              </a:rPr>
              <a:t>Interview etiquette</a:t>
            </a:r>
          </a:p>
          <a:p>
            <a:r>
              <a:rPr lang="en-US" sz="2000" dirty="0" smtClean="0">
                <a:latin typeface="Helvetica Neue"/>
                <a:cs typeface="Helvetica Neue"/>
              </a:rPr>
              <a:t>Contact more than one professional when you’re ready for informational interviewing.</a:t>
            </a:r>
            <a:endParaRPr lang="en-US" sz="2000" dirty="0">
              <a:latin typeface="Helvetica Neue"/>
              <a:cs typeface="Helvetica Neue"/>
            </a:endParaRPr>
          </a:p>
          <a:p>
            <a:endParaRPr lang="en-US" sz="2400" dirty="0">
              <a:latin typeface="Helvetica Neue"/>
              <a:cs typeface="Helvetica Neue"/>
            </a:endParaRPr>
          </a:p>
        </p:txBody>
      </p:sp>
      <p:pic>
        <p:nvPicPr>
          <p:cNvPr id="4" name="Picture 3"/>
          <p:cNvPicPr>
            <a:picLocks noChangeAspect="1"/>
          </p:cNvPicPr>
          <p:nvPr/>
        </p:nvPicPr>
        <p:blipFill rotWithShape="1">
          <a:blip r:embed="rId3"/>
          <a:srcRect b="51359"/>
          <a:stretch/>
        </p:blipFill>
        <p:spPr>
          <a:xfrm>
            <a:off x="1033182" y="1359647"/>
            <a:ext cx="5942213" cy="2674471"/>
          </a:xfrm>
          <a:prstGeom prst="rect">
            <a:avLst/>
          </a:prstGeom>
          <a:ln w="12700" cmpd="sng">
            <a:solidFill>
              <a:srgbClr val="052049"/>
            </a:solidFill>
          </a:ln>
        </p:spPr>
      </p:pic>
    </p:spTree>
    <p:extLst>
      <p:ext uri="{BB962C8B-B14F-4D97-AF65-F5344CB8AC3E}">
        <p14:creationId xmlns:p14="http://schemas.microsoft.com/office/powerpoint/2010/main" val="35911696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a:latin typeface="Helvetica Neue"/>
                <a:cs typeface="Helvetica Neue"/>
              </a:rPr>
              <a:t>5</a:t>
            </a:r>
            <a:r>
              <a:rPr lang="en-US" dirty="0" smtClean="0">
                <a:latin typeface="Helvetica Neue"/>
                <a:cs typeface="Helvetica Neue"/>
              </a:rPr>
              <a:t>. Evaluations – survey questions</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13</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47089" y="1262392"/>
            <a:ext cx="8325548" cy="5251998"/>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smtClean="0">
                <a:solidFill>
                  <a:srgbClr val="178CCB"/>
                </a:solidFill>
                <a:latin typeface="Helvetica Neue"/>
                <a:cs typeface="Helvetica Neue"/>
              </a:rPr>
              <a:t>Feedback </a:t>
            </a:r>
            <a:r>
              <a:rPr lang="en-US" b="1" dirty="0" smtClean="0">
                <a:solidFill>
                  <a:srgbClr val="178CCB"/>
                </a:solidFill>
                <a:latin typeface="Helvetica Neue"/>
                <a:cs typeface="Helvetica Neue"/>
              </a:rPr>
              <a:t>on your experience as a whole</a:t>
            </a:r>
          </a:p>
          <a:p>
            <a:pPr marL="0" indent="0">
              <a:buFont typeface="Wingdings" panose="05000000000000000000" pitchFamily="2" charset="2"/>
              <a:buNone/>
            </a:pPr>
            <a:endParaRPr lang="en-US" b="1" dirty="0" smtClean="0">
              <a:solidFill>
                <a:srgbClr val="178CCB"/>
              </a:solidFill>
              <a:latin typeface="Helvetica Neue"/>
              <a:cs typeface="Helvetica Neue"/>
            </a:endParaRPr>
          </a:p>
          <a:p>
            <a:pPr marL="0" indent="0">
              <a:buFont typeface="Wingdings" panose="05000000000000000000" pitchFamily="2" charset="2"/>
              <a:buNone/>
            </a:pPr>
            <a:endParaRPr lang="en-US" b="1" dirty="0" smtClean="0">
              <a:solidFill>
                <a:srgbClr val="178CCB"/>
              </a:solidFill>
              <a:latin typeface="Helvetica Neue"/>
              <a:cs typeface="Helvetica Neue"/>
            </a:endParaRPr>
          </a:p>
          <a:p>
            <a:r>
              <a:rPr lang="en-US" sz="2400" dirty="0" smtClean="0">
                <a:latin typeface="Helvetica Neue"/>
                <a:cs typeface="Helvetica Neue"/>
              </a:rPr>
              <a:t>A place for you to tell us how you liked the experience from start to </a:t>
            </a:r>
            <a:r>
              <a:rPr lang="en-US" sz="2400" dirty="0" smtClean="0">
                <a:latin typeface="Helvetica Neue"/>
                <a:cs typeface="Helvetica Neue"/>
              </a:rPr>
              <a:t>finish</a:t>
            </a:r>
            <a:r>
              <a:rPr lang="en-US" sz="2400" dirty="0">
                <a:latin typeface="Helvetica Neue"/>
                <a:cs typeface="Helvetica Neue"/>
              </a:rPr>
              <a:t> </a:t>
            </a:r>
            <a:r>
              <a:rPr lang="en-US" sz="2400" dirty="0" smtClean="0">
                <a:latin typeface="Helvetica Neue"/>
                <a:cs typeface="Helvetica Neue"/>
              </a:rPr>
              <a:t>and whether you thought it was useful</a:t>
            </a:r>
            <a:endParaRPr lang="en-US" sz="2400" dirty="0">
              <a:latin typeface="Helvetica Neue"/>
              <a:cs typeface="Helvetica Neue"/>
            </a:endParaRPr>
          </a:p>
          <a:p>
            <a:endParaRPr lang="en-US" sz="2400" dirty="0">
              <a:latin typeface="Helvetica Neue"/>
              <a:cs typeface="Helvetica Neue"/>
            </a:endParaRPr>
          </a:p>
        </p:txBody>
      </p:sp>
    </p:spTree>
    <p:extLst>
      <p:ext uri="{BB962C8B-B14F-4D97-AF65-F5344CB8AC3E}">
        <p14:creationId xmlns:p14="http://schemas.microsoft.com/office/powerpoint/2010/main" val="359116963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14</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9" name="Rectangle 28"/>
          <p:cNvSpPr/>
          <p:nvPr/>
        </p:nvSpPr>
        <p:spPr>
          <a:xfrm>
            <a:off x="586814" y="1730462"/>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Clinical Research Coordinator</a:t>
            </a:r>
            <a:endParaRPr lang="en-US" sz="2400" dirty="0">
              <a:solidFill>
                <a:schemeClr val="bg2"/>
              </a:solidFill>
              <a:latin typeface="Helvetica Neue"/>
              <a:cs typeface="Helvetica Neue"/>
            </a:endParaRPr>
          </a:p>
        </p:txBody>
      </p:sp>
      <p:sp>
        <p:nvSpPr>
          <p:cNvPr id="3" name="Rectangle 2"/>
          <p:cNvSpPr/>
          <p:nvPr/>
        </p:nvSpPr>
        <p:spPr>
          <a:xfrm>
            <a:off x="422462" y="1172273"/>
            <a:ext cx="8104281" cy="415498"/>
          </a:xfrm>
          <a:prstGeom prst="rect">
            <a:avLst/>
          </a:prstGeom>
        </p:spPr>
        <p:txBody>
          <a:bodyPr wrap="square">
            <a:spAutoFit/>
          </a:bodyPr>
          <a:lstStyle/>
          <a:p>
            <a:r>
              <a:rPr lang="en-US" sz="2100" b="1" dirty="0" smtClean="0">
                <a:solidFill>
                  <a:srgbClr val="178CCB"/>
                </a:solidFill>
                <a:latin typeface="Helvetica Neue"/>
                <a:cs typeface="Helvetica Neue"/>
              </a:rPr>
              <a:t>Beta-testing 9 job simulations in 6 career categories</a:t>
            </a:r>
            <a:endParaRPr lang="en-US" sz="2100" b="1" dirty="0">
              <a:solidFill>
                <a:srgbClr val="178CCB"/>
              </a:solidFill>
              <a:latin typeface="Helvetica Neue"/>
              <a:cs typeface="Helvetica Neue"/>
            </a:endParaRPr>
          </a:p>
        </p:txBody>
      </p:sp>
      <p:sp>
        <p:nvSpPr>
          <p:cNvPr id="31" name="Title 1"/>
          <p:cNvSpPr>
            <a:spLocks noGrp="1"/>
          </p:cNvSpPr>
          <p:nvPr>
            <p:ph type="title"/>
          </p:nvPr>
        </p:nvSpPr>
        <p:spPr>
          <a:xfrm>
            <a:off x="653732" y="438912"/>
            <a:ext cx="8089901" cy="577081"/>
          </a:xfrm>
        </p:spPr>
        <p:txBody>
          <a:bodyPr/>
          <a:lstStyle/>
          <a:p>
            <a:r>
              <a:rPr lang="en-US" dirty="0" smtClean="0">
                <a:latin typeface="Helvetica Neue"/>
                <a:cs typeface="Helvetica Neue"/>
              </a:rPr>
              <a:t>Careers</a:t>
            </a:r>
            <a:endParaRPr lang="en-US" dirty="0">
              <a:latin typeface="Helvetica Neue"/>
              <a:cs typeface="Helvetica Neue"/>
            </a:endParaRPr>
          </a:p>
        </p:txBody>
      </p:sp>
      <p:sp>
        <p:nvSpPr>
          <p:cNvPr id="30" name="Rectangle 29"/>
          <p:cNvSpPr/>
          <p:nvPr/>
        </p:nvSpPr>
        <p:spPr>
          <a:xfrm>
            <a:off x="595216" y="404933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Science Journalism</a:t>
            </a:r>
            <a:endParaRPr lang="en-US" sz="2400" dirty="0">
              <a:solidFill>
                <a:schemeClr val="bg2"/>
              </a:solidFill>
              <a:latin typeface="Helvetica Neue"/>
              <a:cs typeface="Helvetica Neue"/>
            </a:endParaRPr>
          </a:p>
        </p:txBody>
      </p:sp>
      <p:sp>
        <p:nvSpPr>
          <p:cNvPr id="39" name="Rectangle 38"/>
          <p:cNvSpPr/>
          <p:nvPr/>
        </p:nvSpPr>
        <p:spPr>
          <a:xfrm>
            <a:off x="586814" y="483907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Regulatory Affairs</a:t>
            </a:r>
            <a:endParaRPr lang="en-US" sz="2400" dirty="0">
              <a:solidFill>
                <a:schemeClr val="bg2"/>
              </a:solidFill>
              <a:latin typeface="Helvetica Neue"/>
              <a:cs typeface="Helvetica Neue"/>
            </a:endParaRPr>
          </a:p>
        </p:txBody>
      </p:sp>
      <p:sp>
        <p:nvSpPr>
          <p:cNvPr id="40" name="Rectangle 39"/>
          <p:cNvSpPr/>
          <p:nvPr/>
        </p:nvSpPr>
        <p:spPr>
          <a:xfrm>
            <a:off x="586814" y="562413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Technology Management</a:t>
            </a:r>
            <a:endParaRPr lang="en-US" sz="2400" dirty="0">
              <a:solidFill>
                <a:schemeClr val="bg2"/>
              </a:solidFill>
              <a:latin typeface="Helvetica Neue"/>
              <a:cs typeface="Helvetica Neue"/>
            </a:endParaRPr>
          </a:p>
        </p:txBody>
      </p:sp>
      <p:sp>
        <p:nvSpPr>
          <p:cNvPr id="41" name="Rectangle 40"/>
          <p:cNvSpPr/>
          <p:nvPr/>
        </p:nvSpPr>
        <p:spPr>
          <a:xfrm>
            <a:off x="586814" y="2453615"/>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Science Outreach &amp; Education</a:t>
            </a:r>
            <a:endParaRPr lang="en-US" sz="2400" dirty="0">
              <a:solidFill>
                <a:schemeClr val="bg2"/>
              </a:solidFill>
              <a:latin typeface="Helvetica Neue"/>
              <a:cs typeface="Helvetica Neue"/>
            </a:endParaRPr>
          </a:p>
        </p:txBody>
      </p:sp>
      <p:sp>
        <p:nvSpPr>
          <p:cNvPr id="42" name="Rectangle 41"/>
          <p:cNvSpPr/>
          <p:nvPr/>
        </p:nvSpPr>
        <p:spPr>
          <a:xfrm>
            <a:off x="601194" y="3248486"/>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Program Management</a:t>
            </a:r>
            <a:endParaRPr lang="en-US" sz="2400" dirty="0">
              <a:solidFill>
                <a:schemeClr val="bg2"/>
              </a:solidFill>
              <a:latin typeface="Helvetica Neue"/>
              <a:cs typeface="Helvetica Neue"/>
            </a:endParaRPr>
          </a:p>
        </p:txBody>
      </p:sp>
    </p:spTree>
    <p:extLst>
      <p:ext uri="{BB962C8B-B14F-4D97-AF65-F5344CB8AC3E}">
        <p14:creationId xmlns:p14="http://schemas.microsoft.com/office/powerpoint/2010/main" val="135331837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What you gain from this experience</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15</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80705" y="1733176"/>
            <a:ext cx="8240761" cy="3700937"/>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latin typeface="Helvetica Neue"/>
                <a:cs typeface="Helvetica Neue"/>
              </a:rPr>
              <a:t>You’ll find out what types of ways you like to search for information.</a:t>
            </a:r>
          </a:p>
          <a:p>
            <a:pPr lvl="1"/>
            <a:r>
              <a:rPr lang="en-US" sz="2000" dirty="0" smtClean="0">
                <a:latin typeface="Helvetica Neue"/>
                <a:cs typeface="Helvetica Neue"/>
              </a:rPr>
              <a:t>Google, </a:t>
            </a:r>
            <a:r>
              <a:rPr lang="en-US" sz="2000" dirty="0" err="1">
                <a:latin typeface="Helvetica Neue"/>
                <a:cs typeface="Helvetica Neue"/>
              </a:rPr>
              <a:t>b</a:t>
            </a:r>
            <a:r>
              <a:rPr lang="en-US" sz="2000" dirty="0" err="1" smtClean="0">
                <a:latin typeface="Helvetica Neue"/>
                <a:cs typeface="Helvetica Neue"/>
              </a:rPr>
              <a:t>ioRxiv</a:t>
            </a:r>
            <a:r>
              <a:rPr lang="en-US" sz="2000" dirty="0" smtClean="0">
                <a:latin typeface="Helvetica Neue"/>
                <a:cs typeface="Helvetica Neue"/>
              </a:rPr>
              <a:t>, scanning clinical trials.</a:t>
            </a:r>
          </a:p>
          <a:p>
            <a:r>
              <a:rPr lang="en-US" sz="2000" dirty="0" smtClean="0">
                <a:latin typeface="Helvetica Neue"/>
                <a:cs typeface="Helvetica Neue"/>
              </a:rPr>
              <a:t>You’ll find your niche within a career</a:t>
            </a:r>
          </a:p>
          <a:p>
            <a:pPr lvl="1"/>
            <a:r>
              <a:rPr lang="en-US" sz="2000" dirty="0" smtClean="0">
                <a:latin typeface="Helvetica Neue"/>
                <a:cs typeface="Helvetica Neue"/>
              </a:rPr>
              <a:t>Maybe you love diving deep into FDA nuances? </a:t>
            </a:r>
          </a:p>
          <a:p>
            <a:r>
              <a:rPr lang="en-US" sz="2000" dirty="0" smtClean="0">
                <a:latin typeface="Helvetica Neue"/>
                <a:cs typeface="Helvetica Neue"/>
              </a:rPr>
              <a:t>Do you like planning events or do you prefer to read up on technology?</a:t>
            </a:r>
          </a:p>
          <a:p>
            <a:r>
              <a:rPr lang="en-US" sz="2000" dirty="0" smtClean="0">
                <a:latin typeface="Helvetica Neue"/>
                <a:cs typeface="Helvetica Neue"/>
              </a:rPr>
              <a:t>How to talk to patients in a clinical trial versus coordinating one.</a:t>
            </a:r>
          </a:p>
          <a:p>
            <a:r>
              <a:rPr lang="en-US" sz="2000" dirty="0" smtClean="0">
                <a:latin typeface="Helvetica Neue"/>
                <a:cs typeface="Helvetica Neue"/>
              </a:rPr>
              <a:t>All can factor into deciding what type of job you want to pursue!</a:t>
            </a:r>
          </a:p>
        </p:txBody>
      </p:sp>
      <p:sp>
        <p:nvSpPr>
          <p:cNvPr id="8" name="Rectangle 7"/>
          <p:cNvSpPr/>
          <p:nvPr/>
        </p:nvSpPr>
        <p:spPr>
          <a:xfrm>
            <a:off x="531718" y="1217097"/>
            <a:ext cx="8104281" cy="369332"/>
          </a:xfrm>
          <a:prstGeom prst="rect">
            <a:avLst/>
          </a:prstGeom>
        </p:spPr>
        <p:txBody>
          <a:bodyPr wrap="square">
            <a:spAutoFit/>
          </a:bodyPr>
          <a:lstStyle/>
          <a:p>
            <a:r>
              <a:rPr lang="en-US" b="1" dirty="0" smtClean="0">
                <a:solidFill>
                  <a:srgbClr val="178CCB"/>
                </a:solidFill>
                <a:latin typeface="Helvetica Neue"/>
                <a:cs typeface="Helvetica Neue"/>
              </a:rPr>
              <a:t>You’ll learn a lot about these careers and about yourself!!</a:t>
            </a:r>
            <a:endParaRPr lang="en-US" b="1" dirty="0">
              <a:solidFill>
                <a:srgbClr val="178CCB"/>
              </a:solidFill>
              <a:latin typeface="Helvetica Neue"/>
              <a:cs typeface="Helvetica Neue"/>
            </a:endParaRPr>
          </a:p>
        </p:txBody>
      </p:sp>
    </p:spTree>
    <p:extLst>
      <p:ext uri="{BB962C8B-B14F-4D97-AF65-F5344CB8AC3E}">
        <p14:creationId xmlns:p14="http://schemas.microsoft.com/office/powerpoint/2010/main" val="409944288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2" y="438912"/>
            <a:ext cx="8089901" cy="577081"/>
          </a:xfrm>
        </p:spPr>
        <p:txBody>
          <a:bodyPr/>
          <a:lstStyle/>
          <a:p>
            <a:r>
              <a:rPr lang="en-US" dirty="0" smtClean="0">
                <a:latin typeface="Helvetica Neue"/>
                <a:cs typeface="Helvetica Neue"/>
              </a:rPr>
              <a:t>Summary</a:t>
            </a:r>
            <a:endParaRPr lang="en-US" dirty="0">
              <a:latin typeface="Helvetica Neue"/>
              <a:cs typeface="Helvetica Neue"/>
            </a:endParaRPr>
          </a:p>
        </p:txBody>
      </p:sp>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16</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1" name="Content Placeholder 13"/>
          <p:cNvSpPr txBox="1">
            <a:spLocks/>
          </p:cNvSpPr>
          <p:nvPr/>
        </p:nvSpPr>
        <p:spPr>
          <a:xfrm>
            <a:off x="480705" y="1195130"/>
            <a:ext cx="8240761" cy="4238983"/>
          </a:xfrm>
          <a:prstGeom prst="rect">
            <a:avLst/>
          </a:prstGeom>
        </p:spPr>
        <p:txBody>
          <a:bodyPr vert="horz" wrap="square" lIns="91440" tIns="45720" rIns="91440" bIns="45720" rtlCol="0">
            <a:noAutofit/>
          </a:bodyPr>
          <a:lstStyle>
            <a:lvl1pPr marL="168275" indent="-168275"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1pPr>
            <a:lvl2pPr marL="45720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2pPr>
            <a:lvl3pPr marL="742950"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smtClean="0">
                <a:solidFill>
                  <a:schemeClr val="tx1"/>
                </a:solidFill>
                <a:latin typeface="+mj-lt"/>
                <a:ea typeface="+mn-ea"/>
                <a:cs typeface="+mn-cs"/>
              </a:defRPr>
            </a:lvl3pPr>
            <a:lvl4pPr marL="1028700" indent="-228600" algn="l" defTabSz="914400" rtl="0" eaLnBrk="1" latinLnBrk="0" hangingPunct="1">
              <a:lnSpc>
                <a:spcPct val="90000"/>
              </a:lnSpc>
              <a:spcBef>
                <a:spcPts val="1400"/>
              </a:spcBef>
              <a:buClr>
                <a:schemeClr val="accent1"/>
              </a:buClr>
              <a:buFont typeface="Wingdings" panose="05000000000000000000" pitchFamily="2" charset="2"/>
              <a:buChar char="§"/>
              <a:defRPr lang="en-US" sz="2100" b="0" kern="1200" dirty="0" smtClean="0">
                <a:solidFill>
                  <a:schemeClr val="tx1"/>
                </a:solidFill>
                <a:latin typeface="+mj-lt"/>
                <a:ea typeface="+mn-ea"/>
                <a:cs typeface="+mn-cs"/>
              </a:defRPr>
            </a:lvl4pPr>
            <a:lvl5pPr marL="1312863" indent="-227013" algn="l" defTabSz="914400" rtl="0" eaLnBrk="1" latinLnBrk="0" hangingPunct="1">
              <a:lnSpc>
                <a:spcPct val="90000"/>
              </a:lnSpc>
              <a:spcBef>
                <a:spcPts val="1400"/>
              </a:spcBef>
              <a:buClr>
                <a:schemeClr val="accent1"/>
              </a:buClr>
              <a:buFont typeface="Arial" panose="020B0604020202020204" pitchFamily="34" charset="0"/>
              <a:buChar char="•"/>
              <a:defRPr lang="en-US" sz="21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latin typeface="Helvetica Neue"/>
                <a:cs typeface="Helvetica Neue"/>
              </a:rPr>
              <a:t>The Inter-SECT project will culminate in a library of job simulation workbooks to prepare trainees for careers beyond academia.</a:t>
            </a:r>
          </a:p>
          <a:p>
            <a:r>
              <a:rPr lang="en-US" sz="2000" dirty="0" smtClean="0">
                <a:latin typeface="Helvetica Neue"/>
                <a:cs typeface="Helvetica Neue"/>
              </a:rPr>
              <a:t>You are the critical first step in this process!</a:t>
            </a:r>
          </a:p>
          <a:p>
            <a:r>
              <a:rPr lang="en-US" sz="2000" dirty="0" smtClean="0">
                <a:latin typeface="Helvetica Neue"/>
                <a:cs typeface="Helvetica Neue"/>
              </a:rPr>
              <a:t>You will have 4 deliverables:</a:t>
            </a:r>
          </a:p>
          <a:p>
            <a:pPr lvl="1"/>
            <a:r>
              <a:rPr lang="en-US" sz="2000" dirty="0" smtClean="0">
                <a:latin typeface="Helvetica Neue"/>
                <a:cs typeface="Helvetica Neue"/>
              </a:rPr>
              <a:t>Job simulation</a:t>
            </a:r>
          </a:p>
          <a:p>
            <a:pPr lvl="1"/>
            <a:r>
              <a:rPr lang="en-US" sz="2000" dirty="0" smtClean="0">
                <a:latin typeface="Helvetica Neue"/>
                <a:cs typeface="Helvetica Neue"/>
              </a:rPr>
              <a:t>Self-reflection sheet </a:t>
            </a:r>
          </a:p>
          <a:p>
            <a:pPr lvl="1"/>
            <a:r>
              <a:rPr lang="en-US" sz="2000" dirty="0" smtClean="0">
                <a:latin typeface="Helvetica Neue"/>
                <a:cs typeface="Helvetica Neue"/>
              </a:rPr>
              <a:t>2 Evaluations</a:t>
            </a:r>
          </a:p>
          <a:p>
            <a:r>
              <a:rPr lang="en-US" sz="2000" dirty="0" smtClean="0">
                <a:latin typeface="Helvetica Neue"/>
                <a:cs typeface="Helvetica Neue"/>
              </a:rPr>
              <a:t>We will provide you with the resources you need to complete them.</a:t>
            </a:r>
          </a:p>
          <a:p>
            <a:r>
              <a:rPr lang="en-US" sz="2000" dirty="0" smtClean="0">
                <a:latin typeface="Helvetica Neue"/>
                <a:cs typeface="Helvetica Neue"/>
              </a:rPr>
              <a:t>Can you commit to a 3 week timeline starting 10/7?</a:t>
            </a:r>
            <a:endParaRPr lang="en-US" sz="2000" dirty="0">
              <a:latin typeface="Helvetica Neue"/>
              <a:cs typeface="Helvetica Neue"/>
            </a:endParaRPr>
          </a:p>
          <a:p>
            <a:endParaRPr lang="en-US" sz="2000" dirty="0">
              <a:latin typeface="Helvetica Neue"/>
              <a:cs typeface="Helvetica Neue"/>
            </a:endParaRPr>
          </a:p>
        </p:txBody>
      </p:sp>
    </p:spTree>
    <p:extLst>
      <p:ext uri="{BB962C8B-B14F-4D97-AF65-F5344CB8AC3E}">
        <p14:creationId xmlns:p14="http://schemas.microsoft.com/office/powerpoint/2010/main" val="78589228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5992" y="4356158"/>
            <a:ext cx="4329442" cy="1661993"/>
          </a:xfrm>
          <a:prstGeom prst="rect">
            <a:avLst/>
          </a:prstGeom>
        </p:spPr>
        <p:txBody>
          <a:bodyPr wrap="square">
            <a:spAutoFit/>
          </a:bodyPr>
          <a:lstStyle/>
          <a:p>
            <a:pPr algn="ctr"/>
            <a:r>
              <a:rPr lang="en-US" sz="2400" b="1" dirty="0" smtClean="0">
                <a:solidFill>
                  <a:srgbClr val="178CCB"/>
                </a:solidFill>
                <a:latin typeface="Helvetica Neue"/>
                <a:cs typeface="Helvetica Neue"/>
              </a:rPr>
              <a:t>UCSF OCPD Resources</a:t>
            </a:r>
          </a:p>
          <a:p>
            <a:pPr algn="ctr"/>
            <a:r>
              <a:rPr lang="en-US" b="1" dirty="0" smtClean="0">
                <a:solidFill>
                  <a:srgbClr val="178CCB"/>
                </a:solidFill>
                <a:latin typeface="Helvetica Neue"/>
                <a:cs typeface="Helvetica Neue"/>
              </a:rPr>
              <a:t>Workshops</a:t>
            </a:r>
          </a:p>
          <a:p>
            <a:pPr algn="ctr"/>
            <a:r>
              <a:rPr lang="en-US" b="1" dirty="0" smtClean="0">
                <a:solidFill>
                  <a:srgbClr val="178CCB"/>
                </a:solidFill>
                <a:latin typeface="Helvetica Neue"/>
                <a:cs typeface="Helvetica Neue"/>
              </a:rPr>
              <a:t>One-on-one coaching</a:t>
            </a:r>
          </a:p>
          <a:p>
            <a:pPr algn="ctr"/>
            <a:r>
              <a:rPr lang="en-US" b="1" dirty="0" smtClean="0">
                <a:solidFill>
                  <a:srgbClr val="178CCB"/>
                </a:solidFill>
                <a:latin typeface="Helvetica Neue"/>
                <a:cs typeface="Helvetica Neue"/>
              </a:rPr>
              <a:t>Online materials and more!!</a:t>
            </a:r>
          </a:p>
          <a:p>
            <a:pPr algn="ctr"/>
            <a:r>
              <a:rPr lang="en-US" sz="2400" dirty="0" err="1">
                <a:solidFill>
                  <a:srgbClr val="FFFFFF"/>
                </a:solidFill>
                <a:latin typeface="Helvetica Neue"/>
                <a:cs typeface="Helvetica Neue"/>
              </a:rPr>
              <a:t>career.ucsf.edu</a:t>
            </a:r>
            <a:endParaRPr lang="en-US" sz="2400" dirty="0">
              <a:solidFill>
                <a:srgbClr val="FFFFFF"/>
              </a:solidFill>
              <a:latin typeface="Helvetica Neue"/>
              <a:cs typeface="Helvetica Neue"/>
            </a:endParaRPr>
          </a:p>
        </p:txBody>
      </p:sp>
      <p:pic>
        <p:nvPicPr>
          <p:cNvPr id="4" name="Picture 3"/>
          <p:cNvPicPr>
            <a:picLocks noChangeAspect="1"/>
          </p:cNvPicPr>
          <p:nvPr/>
        </p:nvPicPr>
        <p:blipFill rotWithShape="1">
          <a:blip r:embed="rId3"/>
          <a:srcRect l="1" t="1172" r="-160" b="1170"/>
          <a:stretch/>
        </p:blipFill>
        <p:spPr>
          <a:xfrm>
            <a:off x="2495176" y="806824"/>
            <a:ext cx="3869764" cy="1506327"/>
          </a:xfrm>
          <a:prstGeom prst="rect">
            <a:avLst/>
          </a:prstGeom>
        </p:spPr>
      </p:pic>
    </p:spTree>
    <p:extLst>
      <p:ext uri="{BB962C8B-B14F-4D97-AF65-F5344CB8AC3E}">
        <p14:creationId xmlns:p14="http://schemas.microsoft.com/office/powerpoint/2010/main" val="194330791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729161" y="6470128"/>
            <a:ext cx="4310907" cy="137980"/>
          </a:xfrm>
        </p:spPr>
        <p:txBody>
          <a:bodyPr/>
          <a:lstStyle/>
          <a:p>
            <a:r>
              <a:rPr lang="en-US" dirty="0" smtClean="0">
                <a:latin typeface="Helvetica Neue"/>
                <a:cs typeface="Helvetica Neue"/>
              </a:rPr>
              <a:t>INTER-SECT Information Session</a:t>
            </a:r>
            <a:endParaRPr lang="en-US" dirty="0">
              <a:latin typeface="Helvetica Neue"/>
              <a:cs typeface="Helvetica Neue"/>
            </a:endParaRPr>
          </a:p>
        </p:txBody>
      </p:sp>
      <p:sp>
        <p:nvSpPr>
          <p:cNvPr id="6" name="Slide Number Placeholder 5"/>
          <p:cNvSpPr>
            <a:spLocks noGrp="1"/>
          </p:cNvSpPr>
          <p:nvPr>
            <p:ph type="sldNum" sz="quarter" idx="4"/>
          </p:nvPr>
        </p:nvSpPr>
        <p:spPr>
          <a:xfrm>
            <a:off x="358009" y="6453503"/>
            <a:ext cx="246061" cy="155233"/>
          </a:xfrm>
        </p:spPr>
        <p:txBody>
          <a:bodyPr/>
          <a:lstStyle/>
          <a:p>
            <a:fld id="{7BCC8D0D-EAEC-449D-9161-023DFF90F2E2}" type="slidenum">
              <a:rPr lang="en-US" smtClean="0">
                <a:latin typeface="Helvetica Neue"/>
                <a:cs typeface="Helvetica Neue"/>
              </a:rPr>
              <a:pPr/>
              <a:t>18</a:t>
            </a:fld>
            <a:endParaRPr lang="en-US" dirty="0">
              <a:latin typeface="Helvetica Neue"/>
              <a:cs typeface="Helvetica Neue"/>
            </a:endParaRPr>
          </a:p>
        </p:txBody>
      </p:sp>
      <p:sp>
        <p:nvSpPr>
          <p:cNvPr id="18" name="Date Placeholder 3"/>
          <p:cNvSpPr>
            <a:spLocks noGrp="1"/>
          </p:cNvSpPr>
          <p:nvPr>
            <p:ph type="dt" sz="half" idx="2"/>
          </p:nvPr>
        </p:nvSpPr>
        <p:spPr>
          <a:xfrm>
            <a:off x="6334637" y="6452360"/>
            <a:ext cx="927193" cy="155235"/>
          </a:xfrm>
        </p:spPr>
        <p:txBody>
          <a:bodyPr/>
          <a:lstStyle/>
          <a:p>
            <a:r>
              <a:rPr lang="en-US" dirty="0" smtClean="0">
                <a:latin typeface="Helvetica Neue"/>
                <a:cs typeface="Helvetica Neue"/>
              </a:rPr>
              <a:t>01/27/2017</a:t>
            </a:r>
          </a:p>
        </p:txBody>
      </p:sp>
      <p:sp>
        <p:nvSpPr>
          <p:cNvPr id="29" name="Rectangle 28"/>
          <p:cNvSpPr/>
          <p:nvPr/>
        </p:nvSpPr>
        <p:spPr>
          <a:xfrm>
            <a:off x="586814" y="1730462"/>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Clinical Research Coordinator</a:t>
            </a:r>
            <a:endParaRPr lang="en-US" sz="2400" dirty="0">
              <a:solidFill>
                <a:schemeClr val="bg2"/>
              </a:solidFill>
              <a:latin typeface="Helvetica Neue"/>
              <a:cs typeface="Helvetica Neue"/>
            </a:endParaRPr>
          </a:p>
        </p:txBody>
      </p:sp>
      <p:sp>
        <p:nvSpPr>
          <p:cNvPr id="3" name="Rectangle 2"/>
          <p:cNvSpPr/>
          <p:nvPr/>
        </p:nvSpPr>
        <p:spPr>
          <a:xfrm>
            <a:off x="422462" y="1172273"/>
            <a:ext cx="8104281" cy="415498"/>
          </a:xfrm>
          <a:prstGeom prst="rect">
            <a:avLst/>
          </a:prstGeom>
        </p:spPr>
        <p:txBody>
          <a:bodyPr wrap="square">
            <a:spAutoFit/>
          </a:bodyPr>
          <a:lstStyle/>
          <a:p>
            <a:r>
              <a:rPr lang="en-US" sz="2100" b="1" dirty="0" smtClean="0">
                <a:solidFill>
                  <a:srgbClr val="178CCB"/>
                </a:solidFill>
                <a:latin typeface="Helvetica Neue"/>
                <a:cs typeface="Helvetica Neue"/>
              </a:rPr>
              <a:t>18 </a:t>
            </a:r>
            <a:r>
              <a:rPr lang="en-US" sz="2100" b="1" dirty="0" smtClean="0">
                <a:solidFill>
                  <a:srgbClr val="178CCB"/>
                </a:solidFill>
                <a:latin typeface="Helvetica Neue"/>
                <a:cs typeface="Helvetica Neue"/>
              </a:rPr>
              <a:t>job simulations in </a:t>
            </a:r>
            <a:r>
              <a:rPr lang="en-US" sz="2100" b="1" dirty="0" smtClean="0">
                <a:solidFill>
                  <a:srgbClr val="178CCB"/>
                </a:solidFill>
                <a:latin typeface="Helvetica Neue"/>
                <a:cs typeface="Helvetica Neue"/>
              </a:rPr>
              <a:t>10 </a:t>
            </a:r>
            <a:r>
              <a:rPr lang="en-US" sz="2100" b="1" dirty="0" smtClean="0">
                <a:solidFill>
                  <a:srgbClr val="178CCB"/>
                </a:solidFill>
                <a:latin typeface="Helvetica Neue"/>
                <a:cs typeface="Helvetica Neue"/>
              </a:rPr>
              <a:t>career </a:t>
            </a:r>
            <a:r>
              <a:rPr lang="en-US" sz="2100" b="1" dirty="0" smtClean="0">
                <a:solidFill>
                  <a:srgbClr val="178CCB"/>
                </a:solidFill>
                <a:latin typeface="Helvetica Neue"/>
                <a:cs typeface="Helvetica Neue"/>
              </a:rPr>
              <a:t>categories. </a:t>
            </a:r>
            <a:r>
              <a:rPr lang="en-US" sz="2100" b="1" dirty="0" smtClean="0">
                <a:solidFill>
                  <a:srgbClr val="178CCB"/>
                </a:solidFill>
                <a:latin typeface="Helvetica Neue"/>
                <a:cs typeface="Helvetica Neue"/>
              </a:rPr>
              <a:t>Here are a few.</a:t>
            </a:r>
            <a:endParaRPr lang="en-US" sz="2100" b="1" dirty="0">
              <a:solidFill>
                <a:srgbClr val="178CCB"/>
              </a:solidFill>
              <a:latin typeface="Helvetica Neue"/>
              <a:cs typeface="Helvetica Neue"/>
            </a:endParaRPr>
          </a:p>
        </p:txBody>
      </p:sp>
      <p:sp>
        <p:nvSpPr>
          <p:cNvPr id="31" name="Title 1"/>
          <p:cNvSpPr>
            <a:spLocks noGrp="1"/>
          </p:cNvSpPr>
          <p:nvPr>
            <p:ph type="title"/>
          </p:nvPr>
        </p:nvSpPr>
        <p:spPr>
          <a:xfrm>
            <a:off x="653732" y="438912"/>
            <a:ext cx="8089901" cy="577081"/>
          </a:xfrm>
        </p:spPr>
        <p:txBody>
          <a:bodyPr/>
          <a:lstStyle/>
          <a:p>
            <a:r>
              <a:rPr lang="en-US" dirty="0" smtClean="0">
                <a:latin typeface="Helvetica Neue"/>
                <a:cs typeface="Helvetica Neue"/>
              </a:rPr>
              <a:t>Career fields</a:t>
            </a:r>
            <a:endParaRPr lang="en-US" dirty="0">
              <a:latin typeface="Helvetica Neue"/>
              <a:cs typeface="Helvetica Neue"/>
            </a:endParaRPr>
          </a:p>
        </p:txBody>
      </p:sp>
      <p:sp>
        <p:nvSpPr>
          <p:cNvPr id="30" name="Rectangle 29"/>
          <p:cNvSpPr/>
          <p:nvPr/>
        </p:nvSpPr>
        <p:spPr>
          <a:xfrm>
            <a:off x="595216" y="404933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Science Journalism</a:t>
            </a:r>
            <a:endParaRPr lang="en-US" sz="2400" dirty="0">
              <a:solidFill>
                <a:schemeClr val="bg2"/>
              </a:solidFill>
              <a:latin typeface="Helvetica Neue"/>
              <a:cs typeface="Helvetica Neue"/>
            </a:endParaRPr>
          </a:p>
        </p:txBody>
      </p:sp>
      <p:sp>
        <p:nvSpPr>
          <p:cNvPr id="39" name="Rectangle 38"/>
          <p:cNvSpPr/>
          <p:nvPr/>
        </p:nvSpPr>
        <p:spPr>
          <a:xfrm>
            <a:off x="586814" y="483907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Regulatory Affairs</a:t>
            </a:r>
            <a:endParaRPr lang="en-US" sz="2400" dirty="0">
              <a:solidFill>
                <a:schemeClr val="bg2"/>
              </a:solidFill>
              <a:latin typeface="Helvetica Neue"/>
              <a:cs typeface="Helvetica Neue"/>
            </a:endParaRPr>
          </a:p>
        </p:txBody>
      </p:sp>
      <p:sp>
        <p:nvSpPr>
          <p:cNvPr id="40" name="Rectangle 39"/>
          <p:cNvSpPr/>
          <p:nvPr/>
        </p:nvSpPr>
        <p:spPr>
          <a:xfrm>
            <a:off x="586814" y="5624133"/>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Technology Management</a:t>
            </a:r>
            <a:endParaRPr lang="en-US" sz="2400" dirty="0">
              <a:solidFill>
                <a:schemeClr val="bg2"/>
              </a:solidFill>
              <a:latin typeface="Helvetica Neue"/>
              <a:cs typeface="Helvetica Neue"/>
            </a:endParaRPr>
          </a:p>
        </p:txBody>
      </p:sp>
      <p:sp>
        <p:nvSpPr>
          <p:cNvPr id="41" name="Rectangle 40"/>
          <p:cNvSpPr/>
          <p:nvPr/>
        </p:nvSpPr>
        <p:spPr>
          <a:xfrm>
            <a:off x="586814" y="2453615"/>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Science Outreach &amp; Education</a:t>
            </a:r>
            <a:endParaRPr lang="en-US" sz="2400" dirty="0">
              <a:solidFill>
                <a:schemeClr val="bg2"/>
              </a:solidFill>
              <a:latin typeface="Helvetica Neue"/>
              <a:cs typeface="Helvetica Neue"/>
            </a:endParaRPr>
          </a:p>
        </p:txBody>
      </p:sp>
      <p:sp>
        <p:nvSpPr>
          <p:cNvPr id="42" name="Rectangle 41"/>
          <p:cNvSpPr/>
          <p:nvPr/>
        </p:nvSpPr>
        <p:spPr>
          <a:xfrm>
            <a:off x="601194" y="3248486"/>
            <a:ext cx="5055536" cy="540595"/>
          </a:xfrm>
          <a:prstGeom prst="rect">
            <a:avLst/>
          </a:prstGeom>
          <a:solidFill>
            <a:schemeClr val="accent1"/>
          </a:solidFill>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r>
              <a:rPr lang="en-US" sz="2400" dirty="0" smtClean="0">
                <a:solidFill>
                  <a:schemeClr val="bg2"/>
                </a:solidFill>
                <a:latin typeface="Helvetica Neue"/>
                <a:cs typeface="Helvetica Neue"/>
              </a:rPr>
              <a:t>Program Management</a:t>
            </a:r>
            <a:endParaRPr lang="en-US" sz="2400" dirty="0">
              <a:solidFill>
                <a:schemeClr val="bg2"/>
              </a:solidFill>
              <a:latin typeface="Helvetica Neue"/>
              <a:cs typeface="Helvetica Neue"/>
            </a:endParaRPr>
          </a:p>
        </p:txBody>
      </p:sp>
      <p:sp>
        <p:nvSpPr>
          <p:cNvPr id="2" name="TextBox 1"/>
          <p:cNvSpPr txBox="1"/>
          <p:nvPr/>
        </p:nvSpPr>
        <p:spPr bwMode="auto">
          <a:xfrm>
            <a:off x="5647642" y="1671154"/>
            <a:ext cx="3412346" cy="492443"/>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Coordinating a Clinical Trial Schedule</a:t>
            </a:r>
          </a:p>
          <a:p>
            <a:r>
              <a:rPr lang="en-US" sz="1600" dirty="0" smtClean="0">
                <a:latin typeface="Helvetica Neue"/>
                <a:cs typeface="Helvetica Neue"/>
              </a:rPr>
              <a:t>Responding to Patient’s Questions</a:t>
            </a:r>
          </a:p>
        </p:txBody>
      </p:sp>
      <p:sp>
        <p:nvSpPr>
          <p:cNvPr id="14" name="TextBox 13"/>
          <p:cNvSpPr txBox="1"/>
          <p:nvPr/>
        </p:nvSpPr>
        <p:spPr bwMode="auto">
          <a:xfrm>
            <a:off x="5649661" y="2341610"/>
            <a:ext cx="3195897" cy="738664"/>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Developing Educational Resources</a:t>
            </a:r>
          </a:p>
          <a:p>
            <a:r>
              <a:rPr lang="en-US" sz="1600" dirty="0" smtClean="0">
                <a:latin typeface="Helvetica Neue"/>
                <a:cs typeface="Helvetica Neue"/>
              </a:rPr>
              <a:t>Event Planning</a:t>
            </a:r>
          </a:p>
          <a:p>
            <a:r>
              <a:rPr lang="en-US" sz="1600" dirty="0" smtClean="0">
                <a:latin typeface="Helvetica Neue"/>
                <a:cs typeface="Helvetica Neue"/>
              </a:rPr>
              <a:t>Evaluating a Program</a:t>
            </a:r>
          </a:p>
        </p:txBody>
      </p:sp>
      <p:sp>
        <p:nvSpPr>
          <p:cNvPr id="15" name="TextBox 14"/>
          <p:cNvSpPr txBox="1"/>
          <p:nvPr/>
        </p:nvSpPr>
        <p:spPr bwMode="auto">
          <a:xfrm>
            <a:off x="5669241" y="3379721"/>
            <a:ext cx="2309926" cy="246221"/>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Crafting a Scope of Work</a:t>
            </a:r>
          </a:p>
        </p:txBody>
      </p:sp>
      <p:sp>
        <p:nvSpPr>
          <p:cNvPr id="16" name="TextBox 15"/>
          <p:cNvSpPr txBox="1"/>
          <p:nvPr/>
        </p:nvSpPr>
        <p:spPr bwMode="auto">
          <a:xfrm>
            <a:off x="5671260" y="4234006"/>
            <a:ext cx="2603123" cy="246221"/>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Making an Editorial Decision</a:t>
            </a:r>
          </a:p>
        </p:txBody>
      </p:sp>
      <p:sp>
        <p:nvSpPr>
          <p:cNvPr id="17" name="TextBox 16"/>
          <p:cNvSpPr txBox="1"/>
          <p:nvPr/>
        </p:nvSpPr>
        <p:spPr bwMode="auto">
          <a:xfrm>
            <a:off x="5623152" y="5054868"/>
            <a:ext cx="3206006" cy="246221"/>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Completing a Competitive Analysis</a:t>
            </a:r>
          </a:p>
        </p:txBody>
      </p:sp>
      <p:sp>
        <p:nvSpPr>
          <p:cNvPr id="19" name="TextBox 18"/>
          <p:cNvSpPr txBox="1"/>
          <p:nvPr/>
        </p:nvSpPr>
        <p:spPr bwMode="auto">
          <a:xfrm>
            <a:off x="5645070" y="5775461"/>
            <a:ext cx="1451657" cy="246221"/>
          </a:xfrm>
          <a:prstGeom prst="rect">
            <a:avLst/>
          </a:prstGeom>
          <a:noFill/>
          <a:ln w="19050" algn="ctr">
            <a:noFill/>
            <a:miter lim="800000"/>
            <a:headEnd/>
            <a:tailEnd/>
          </a:ln>
        </p:spPr>
        <p:txBody>
          <a:bodyPr wrap="none" lIns="0" tIns="0" rIns="0" bIns="0" rtlCol="0">
            <a:spAutoFit/>
          </a:bodyPr>
          <a:lstStyle/>
          <a:p>
            <a:r>
              <a:rPr lang="en-US" sz="1600" dirty="0" smtClean="0">
                <a:latin typeface="Helvetica Neue"/>
                <a:cs typeface="Helvetica Neue"/>
              </a:rPr>
              <a:t>Market Analysis</a:t>
            </a:r>
          </a:p>
        </p:txBody>
      </p:sp>
    </p:spTree>
    <p:extLst>
      <p:ext uri="{BB962C8B-B14F-4D97-AF65-F5344CB8AC3E}">
        <p14:creationId xmlns:p14="http://schemas.microsoft.com/office/powerpoint/2010/main" val="13078268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UCSF PPT Template">
  <a:themeElements>
    <a:clrScheme name="UCSF 1">
      <a:dk1>
        <a:srgbClr val="052049"/>
      </a:dk1>
      <a:lt1>
        <a:sysClr val="window" lastClr="FFFFFF"/>
      </a:lt1>
      <a:dk2>
        <a:srgbClr val="052049"/>
      </a:dk2>
      <a:lt2>
        <a:srgbClr val="FFFFFF"/>
      </a:lt2>
      <a:accent1>
        <a:srgbClr val="052049"/>
      </a:accent1>
      <a:accent2>
        <a:srgbClr val="178CCB"/>
      </a:accent2>
      <a:accent3>
        <a:srgbClr val="18A3AC"/>
      </a:accent3>
      <a:accent4>
        <a:srgbClr val="90BD31"/>
      </a:accent4>
      <a:accent5>
        <a:srgbClr val="EC1848"/>
      </a:accent5>
      <a:accent6>
        <a:srgbClr val="F48024"/>
      </a:accent6>
      <a:hlink>
        <a:srgbClr val="178CCB"/>
      </a:hlink>
      <a:folHlink>
        <a:srgbClr val="5F5F5F"/>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a:defRPr sz="2000" dirty="0" err="1" smtClean="0"/>
        </a:defPPr>
      </a:lstStyle>
    </a:txDef>
  </a:objectDefaults>
  <a:extraClrSchemeLst/>
</a:theme>
</file>

<file path=ppt/theme/theme2.xml><?xml version="1.0" encoding="utf-8"?>
<a:theme xmlns:a="http://schemas.openxmlformats.org/drawingml/2006/main" name="UCSF PPT Template-Blue">
  <a:themeElements>
    <a:clrScheme name="UCSF 1">
      <a:dk1>
        <a:srgbClr val="052049"/>
      </a:dk1>
      <a:lt1>
        <a:sysClr val="window" lastClr="FFFFFF"/>
      </a:lt1>
      <a:dk2>
        <a:srgbClr val="052049"/>
      </a:dk2>
      <a:lt2>
        <a:srgbClr val="FFFFFF"/>
      </a:lt2>
      <a:accent1>
        <a:srgbClr val="052049"/>
      </a:accent1>
      <a:accent2>
        <a:srgbClr val="178CCB"/>
      </a:accent2>
      <a:accent3>
        <a:srgbClr val="18A3AC"/>
      </a:accent3>
      <a:accent4>
        <a:srgbClr val="90BD31"/>
      </a:accent4>
      <a:accent5>
        <a:srgbClr val="EC1848"/>
      </a:accent5>
      <a:accent6>
        <a:srgbClr val="F48024"/>
      </a:accent6>
      <a:hlink>
        <a:srgbClr val="178CCB"/>
      </a:hlink>
      <a:folHlink>
        <a:srgbClr val="5F5F5F"/>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a:defRPr sz="2000" dirty="0" err="1" smtClean="0"/>
        </a:defPPr>
      </a:lstStyle>
    </a:txDef>
  </a:objectDefaults>
  <a:extraClrSchemeLst/>
</a:theme>
</file>

<file path=ppt/theme/theme3.xml><?xml version="1.0" encoding="utf-8"?>
<a:theme xmlns:a="http://schemas.openxmlformats.org/drawingml/2006/main" name="UCSF PPT Template-Blue Bar">
  <a:themeElements>
    <a:clrScheme name="UCSF 1">
      <a:dk1>
        <a:srgbClr val="052049"/>
      </a:dk1>
      <a:lt1>
        <a:sysClr val="window" lastClr="FFFFFF"/>
      </a:lt1>
      <a:dk2>
        <a:srgbClr val="052049"/>
      </a:dk2>
      <a:lt2>
        <a:srgbClr val="FFFFFF"/>
      </a:lt2>
      <a:accent1>
        <a:srgbClr val="052049"/>
      </a:accent1>
      <a:accent2>
        <a:srgbClr val="178CCB"/>
      </a:accent2>
      <a:accent3>
        <a:srgbClr val="18A3AC"/>
      </a:accent3>
      <a:accent4>
        <a:srgbClr val="90BD31"/>
      </a:accent4>
      <a:accent5>
        <a:srgbClr val="EC1848"/>
      </a:accent5>
      <a:accent6>
        <a:srgbClr val="F48024"/>
      </a:accent6>
      <a:hlink>
        <a:srgbClr val="178CCB"/>
      </a:hlink>
      <a:folHlink>
        <a:srgbClr val="5F5F5F"/>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a:defRPr sz="2000" dirty="0" err="1" smtClean="0"/>
        </a:defPPr>
      </a:lstStyle>
    </a:txDef>
  </a:objectDefaults>
  <a:extraClrSchemeLst/>
</a:theme>
</file>

<file path=ppt/theme/theme4.xml><?xml version="1.0" encoding="utf-8"?>
<a:theme xmlns:a="http://schemas.openxmlformats.org/drawingml/2006/main" name="Office Theme">
  <a:themeElements>
    <a:clrScheme name="Coalesse Palette">
      <a:dk1>
        <a:sysClr val="windowText" lastClr="000000"/>
      </a:dk1>
      <a:lt1>
        <a:sysClr val="window" lastClr="FFFFFF"/>
      </a:lt1>
      <a:dk2>
        <a:srgbClr val="342B2A"/>
      </a:dk2>
      <a:lt2>
        <a:srgbClr val="DAD6CB"/>
      </a:lt2>
      <a:accent1>
        <a:srgbClr val="E55302"/>
      </a:accent1>
      <a:accent2>
        <a:srgbClr val="5F3032"/>
      </a:accent2>
      <a:accent3>
        <a:srgbClr val="005774"/>
      </a:accent3>
      <a:accent4>
        <a:srgbClr val="9BA03C"/>
      </a:accent4>
      <a:accent5>
        <a:srgbClr val="34AA71"/>
      </a:accent5>
      <a:accent6>
        <a:srgbClr val="F3BD48"/>
      </a:accent6>
      <a:hlink>
        <a:srgbClr val="34AA71"/>
      </a:hlink>
      <a:folHlink>
        <a:srgbClr val="8C8C8C"/>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Coalesse Palette">
      <a:dk1>
        <a:sysClr val="windowText" lastClr="000000"/>
      </a:dk1>
      <a:lt1>
        <a:sysClr val="window" lastClr="FFFFFF"/>
      </a:lt1>
      <a:dk2>
        <a:srgbClr val="342B2A"/>
      </a:dk2>
      <a:lt2>
        <a:srgbClr val="DAD6CB"/>
      </a:lt2>
      <a:accent1>
        <a:srgbClr val="E55302"/>
      </a:accent1>
      <a:accent2>
        <a:srgbClr val="5F3032"/>
      </a:accent2>
      <a:accent3>
        <a:srgbClr val="005774"/>
      </a:accent3>
      <a:accent4>
        <a:srgbClr val="9BA03C"/>
      </a:accent4>
      <a:accent5>
        <a:srgbClr val="34AA71"/>
      </a:accent5>
      <a:accent6>
        <a:srgbClr val="F3BD48"/>
      </a:accent6>
      <a:hlink>
        <a:srgbClr val="34AA71"/>
      </a:hlink>
      <a:folHlink>
        <a:srgbClr val="8C8C8C"/>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BFD5D484ED57438231C5F4848B6EC7" ma:contentTypeVersion="0" ma:contentTypeDescription="Create a new document." ma:contentTypeScope="" ma:versionID="48808eaeca51724a2208bf8797897858">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8A51949-CE2D-4D1D-81B7-CD96A1311979}">
  <ds:schemaRefs>
    <ds:schemaRef ds:uri="http://schemas.microsoft.com/sharepoint/v3/contenttype/forms"/>
  </ds:schemaRefs>
</ds:datastoreItem>
</file>

<file path=customXml/itemProps2.xml><?xml version="1.0" encoding="utf-8"?>
<ds:datastoreItem xmlns:ds="http://schemas.openxmlformats.org/officeDocument/2006/customXml" ds:itemID="{DB48DB2A-A2BB-49B9-B517-04CB45F2482A}">
  <ds:schemaRefs>
    <ds:schemaRef ds:uri="http://schemas.microsoft.com/office/2006/documentManagement/types"/>
    <ds:schemaRef ds:uri="http://purl.org/dc/term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s>
</ds:datastoreItem>
</file>

<file path=customXml/itemProps3.xml><?xml version="1.0" encoding="utf-8"?>
<ds:datastoreItem xmlns:ds="http://schemas.openxmlformats.org/officeDocument/2006/customXml" ds:itemID="{E5686649-89C0-47C3-BB59-3DECE68F34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UCSF PPT Template</Template>
  <TotalTime>60737</TotalTime>
  <Words>3610</Words>
  <Application>Microsoft Macintosh PowerPoint</Application>
  <PresentationFormat>On-screen Show (4:3)</PresentationFormat>
  <Paragraphs>364</Paragraphs>
  <Slides>18</Slides>
  <Notes>18</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UCSF PPT Template</vt:lpstr>
      <vt:lpstr>UCSF PPT Template-Blue</vt:lpstr>
      <vt:lpstr>UCSF PPT Template-Blue Bar</vt:lpstr>
      <vt:lpstr>Inter-SECT Information Session</vt:lpstr>
      <vt:lpstr>Information session</vt:lpstr>
      <vt:lpstr>What is Inter-SECT?</vt:lpstr>
      <vt:lpstr>The Inter-SECT Experience</vt:lpstr>
      <vt:lpstr>Timeline</vt:lpstr>
      <vt:lpstr>Documents and deliverables</vt:lpstr>
      <vt:lpstr>1. Job Simulation</vt:lpstr>
      <vt:lpstr>2. Self-Reflection Sheet</vt:lpstr>
      <vt:lpstr>3. Project SMART Goals</vt:lpstr>
      <vt:lpstr>3. Project SMART Goals</vt:lpstr>
      <vt:lpstr>3. Project SMART Goals</vt:lpstr>
      <vt:lpstr>4. Informational Interview Guide</vt:lpstr>
      <vt:lpstr>5. Evaluations – survey questions</vt:lpstr>
      <vt:lpstr>Careers</vt:lpstr>
      <vt:lpstr>What you gain from this experience</vt:lpstr>
      <vt:lpstr>Summary</vt:lpstr>
      <vt:lpstr>PowerPoint Presentation</vt:lpstr>
      <vt:lpstr>Career fields</vt:lpstr>
    </vt:vector>
  </TitlesOfParts>
  <Company>UCSF</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UCSF Presentation Template</dc:title>
  <dc:subject>Presentation Template</dc:subject>
  <dc:creator>Derek MacDavid</dc:creator>
  <dc:description>Derek MacDavid | derek@bigpicdesign.com</dc:description>
  <cp:lastModifiedBy>Thi Nguyen</cp:lastModifiedBy>
  <cp:revision>859</cp:revision>
  <cp:lastPrinted>2016-03-03T22:06:40Z</cp:lastPrinted>
  <dcterms:created xsi:type="dcterms:W3CDTF">2016-03-07T05:39:53Z</dcterms:created>
  <dcterms:modified xsi:type="dcterms:W3CDTF">2017-11-29T04:52:57Z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0x01010009BFD5D484ED57438231C5F4848B6EC7</vt:lpwstr>
  </property>
</Properties>
</file>